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8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drawings/drawing9.xml" ContentType="application/vnd.openxmlformats-officedocument.drawingml.chartshapes+xml"/>
  <Override PartName="/ppt/charts/chart27.xml" ContentType="application/vnd.openxmlformats-officedocument.drawingml.chart+xml"/>
  <Override PartName="/ppt/drawings/drawing10.xml" ContentType="application/vnd.openxmlformats-officedocument.drawingml.chartshapes+xml"/>
  <Override PartName="/ppt/charts/chart28.xml" ContentType="application/vnd.openxmlformats-officedocument.drawingml.chart+xml"/>
  <Override PartName="/ppt/drawings/drawing1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9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0.xml" ContentType="application/vnd.openxmlformats-officedocument.drawingml.chart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32.xml" ContentType="application/vnd.openxmlformats-officedocument.drawingml.chart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4" r:id="rId1"/>
  </p:sldMasterIdLst>
  <p:notesMasterIdLst>
    <p:notesMasterId r:id="rId56"/>
  </p:notesMasterIdLst>
  <p:sldIdLst>
    <p:sldId id="449" r:id="rId2"/>
    <p:sldId id="450" r:id="rId3"/>
    <p:sldId id="451" r:id="rId4"/>
    <p:sldId id="452" r:id="rId5"/>
    <p:sldId id="538" r:id="rId6"/>
    <p:sldId id="539" r:id="rId7"/>
    <p:sldId id="554" r:id="rId8"/>
    <p:sldId id="555" r:id="rId9"/>
    <p:sldId id="556" r:id="rId10"/>
    <p:sldId id="557" r:id="rId11"/>
    <p:sldId id="558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471" r:id="rId21"/>
    <p:sldId id="472" r:id="rId22"/>
    <p:sldId id="473" r:id="rId23"/>
    <p:sldId id="474" r:id="rId24"/>
    <p:sldId id="475" r:id="rId25"/>
    <p:sldId id="476" r:id="rId26"/>
    <p:sldId id="478" r:id="rId27"/>
    <p:sldId id="534" r:id="rId28"/>
    <p:sldId id="479" r:id="rId29"/>
    <p:sldId id="480" r:id="rId30"/>
    <p:sldId id="515" r:id="rId31"/>
    <p:sldId id="483" r:id="rId32"/>
    <p:sldId id="484" r:id="rId33"/>
    <p:sldId id="485" r:id="rId34"/>
    <p:sldId id="486" r:id="rId35"/>
    <p:sldId id="553" r:id="rId36"/>
    <p:sldId id="488" r:id="rId37"/>
    <p:sldId id="537" r:id="rId38"/>
    <p:sldId id="492" r:id="rId39"/>
    <p:sldId id="493" r:id="rId40"/>
    <p:sldId id="495" r:id="rId41"/>
    <p:sldId id="496" r:id="rId42"/>
    <p:sldId id="497" r:id="rId43"/>
    <p:sldId id="498" r:id="rId44"/>
    <p:sldId id="500" r:id="rId45"/>
    <p:sldId id="501" r:id="rId46"/>
    <p:sldId id="502" r:id="rId47"/>
    <p:sldId id="503" r:id="rId48"/>
    <p:sldId id="505" r:id="rId49"/>
    <p:sldId id="507" r:id="rId50"/>
    <p:sldId id="508" r:id="rId51"/>
    <p:sldId id="509" r:id="rId52"/>
    <p:sldId id="510" r:id="rId53"/>
    <p:sldId id="511" r:id="rId54"/>
    <p:sldId id="514" r:id="rId5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6EE"/>
    <a:srgbClr val="DD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2" autoAdjust="0"/>
    <p:restoredTop sz="99086" autoAdjust="0"/>
  </p:normalViewPr>
  <p:slideViewPr>
    <p:cSldViewPr>
      <p:cViewPr varScale="1">
        <p:scale>
          <a:sx n="116" d="100"/>
          <a:sy n="116" d="100"/>
        </p:scale>
        <p:origin x="-15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4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9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3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5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626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0;&#1086;&#1085;&#1089;&#1091;&#1083;&#1100;&#1090;&#1072;&#1085;&#1090;%20&#1055;&#1083;&#1102;&#1089;\Application%20Data\Microsoft\Excel\&#1051;&#1080;&#1089;&#1090;%20&#1074;%20&#1041;&#1102;&#1076;&#1078;&#1077;&#1090;%20&#1076;&#1083;&#1103;%20&#1075;&#1088;&#1072;&#1078;&#1076;&#1072;&#1085;%20&#1080;&#1089;&#1087;&#1086;&#1083;&#1085;&#1077;&#1085;&#1080;&#1077;%20(version%201).xls" TargetMode="External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6021508120719381E-2"/>
          <c:w val="0.99691358024691235"/>
          <c:h val="0.9647933489513727"/>
        </c:manualLayout>
      </c:layout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6"/>
            <c:bubble3D val="0"/>
          </c:dPt>
          <c:dLbls>
            <c:dLbl>
              <c:idx val="0"/>
              <c:layout/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на доходы физических лиц 75,2%</a:t>
                    </a:r>
                    <a:endParaRPr lang="ru-RU" sz="1400" dirty="0"/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782386498118569E-2"/>
                  <c:y val="0.1692826722956708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Земельный </a:t>
                    </a:r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</a:t>
                    </a:r>
                  </a:p>
                  <a:p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2,8 %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2358747578771435E-2"/>
                  <c:y val="-0.18812761545013518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Акцизы 8,0 %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469561353086373E-2"/>
                  <c:y val="6.1141169499685219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Налоги на совокупный доход </a:t>
                    </a:r>
                  </a:p>
                  <a:p>
                    <a:r>
                      <a: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11,1 %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295121798061082E-2"/>
                  <c:y val="-2.3515905640114063E-3"/>
                </c:manualLayout>
              </c:layout>
              <c:tx>
                <c:rich>
                  <a:bodyPr rot="0"/>
                  <a:lstStyle/>
                  <a:p>
                    <a:pPr>
                      <a:defRPr sz="1100">
                        <a:latin typeface="Liberation Serif" panose="02020603050405020304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Налог на имущество ФЛ  1,9 %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1321447375412397E-2"/>
                  <c:y val="0"/>
                </c:manualLayout>
              </c:layout>
              <c:tx>
                <c:rich>
                  <a:bodyPr rot="0"/>
                  <a:lstStyle/>
                  <a:p>
                    <a:pPr>
                      <a:defRPr sz="1100">
                        <a:latin typeface="Liberation Serif" panose="02020603050405020304" pitchFamily="18" charset="0"/>
                      </a:defRPr>
                    </a:pPr>
                    <a:r>
                      <a:rPr lang="ru-RU" sz="11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Госпошлина 1,0</a:t>
                    </a:r>
                    <a:r>
                      <a:rPr lang="ru-RU" sz="11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 </a:t>
                    </a:r>
                    <a:r>
                      <a:rPr lang="ru-RU" sz="11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 rot="0"/>
                  <a:lstStyle/>
                  <a:p>
                    <a:pPr>
                      <a:defRPr sz="1400">
                        <a:latin typeface="Liberation Serif" panose="02020603050405020304" pitchFamily="18" charset="0"/>
                      </a:defRPr>
                    </a:pPr>
                    <a:r>
                      <a: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rPr>
                      <a:t>Другие  24,8 %</a:t>
                    </a:r>
                    <a:endParaRPr lang="ru-RU" sz="1400" dirty="0"/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/>
              <a:lstStyle/>
              <a:p>
                <a:pPr>
                  <a:defRPr sz="120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НДФЛ 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Налоги на совокупный доход</c:v>
                </c:pt>
                <c:pt idx="4">
                  <c:v>Налог на мущество физических лиц </c:v>
                </c:pt>
                <c:pt idx="5">
                  <c:v>Госпошлина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75.2</c:v>
                </c:pt>
                <c:pt idx="1">
                  <c:v>8</c:v>
                </c:pt>
                <c:pt idx="2">
                  <c:v>2.8</c:v>
                </c:pt>
                <c:pt idx="3">
                  <c:v>11.1</c:v>
                </c:pt>
                <c:pt idx="4">
                  <c:v>1.9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gapWidth val="50"/>
        <c:splitType val="pos"/>
        <c:splitPos val="6"/>
        <c:secondPieSize val="90"/>
        <c:serLines/>
      </c:of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sz="2000" dirty="0">
                <a:solidFill>
                  <a:schemeClr val="bg1"/>
                </a:solidFill>
                <a:latin typeface="Liberation Serif" panose="02020603050405020304" pitchFamily="18" charset="0"/>
              </a:rPr>
              <a:t>Всего поступило - 1 </a:t>
            </a:r>
            <a:r>
              <a:rPr lang="ru-RU" sz="20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551 198,0  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ru-RU" sz="20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(</a:t>
            </a:r>
            <a:r>
              <a:rPr lang="ru-RU" sz="2000" dirty="0">
                <a:solidFill>
                  <a:schemeClr val="bg1"/>
                </a:solidFill>
                <a:latin typeface="Liberation Serif" panose="02020603050405020304" pitchFamily="18" charset="0"/>
              </a:rPr>
              <a:t>с учетом возврата остатков)</a:t>
            </a:r>
          </a:p>
        </c:rich>
      </c:tx>
      <c:layout>
        <c:manualLayout>
          <c:xMode val="edge"/>
          <c:yMode val="edge"/>
          <c:x val="3.3574188555320593E-2"/>
          <c:y val="1.2783552831479233E-2"/>
        </c:manualLayout>
      </c:layout>
      <c:overlay val="0"/>
    </c:title>
    <c:autoTitleDeleted val="0"/>
    <c:view3D>
      <c:rotX val="30"/>
      <c:rotY val="18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9816991552478105"/>
          <c:w val="0.74588346115968285"/>
          <c:h val="0.752956666126789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поступило - 1 551 198,0 тыс. руб. (с учетом возврата остатков)</c:v>
                </c:pt>
              </c:strCache>
            </c:strRef>
          </c:tx>
          <c:spPr>
            <a:solidFill>
              <a:srgbClr val="002060"/>
            </a:solidFill>
          </c:spPr>
          <c:explosion val="29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0"/>
                    </a:schemeClr>
                  </a:gs>
                  <a:gs pos="44000">
                    <a:schemeClr val="accent4">
                      <a:tint val="60000"/>
                      <a:satMod val="120000"/>
                    </a:schemeClr>
                  </a:gs>
                  <a:gs pos="100000">
                    <a:schemeClr val="accent4">
                      <a:tint val="90000"/>
                      <a:alpha val="100000"/>
                      <a:lumMod val="90000"/>
                    </a:schemeClr>
                  </a:gs>
                </a:gsLst>
                <a:lin ang="6000000" scaled="0"/>
              </a:gradFill>
              <a:ln w="9525" cap="flat" cmpd="sng" algn="ctr">
                <a:solidFill>
                  <a:srgbClr val="FFFF00"/>
                </a:solidFill>
                <a:prstDash val="solid"/>
              </a:ln>
              <a:effectLst/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explosion val="8"/>
            <c:spPr>
              <a:gradFill flip="none" rotWithShape="1">
                <a:gsLst>
                  <a:gs pos="0">
                    <a:schemeClr val="accent1">
                      <a:tint val="96000"/>
                      <a:satMod val="120000"/>
                      <a:lumMod val="120000"/>
                    </a:schemeClr>
                  </a:gs>
                  <a:gs pos="41000">
                    <a:schemeClr val="accent1">
                      <a:shade val="89000"/>
                      <a:lumMod val="89000"/>
                      <a:lumOff val="11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</c:dPt>
          <c:dPt>
            <c:idx val="6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8.9679301169926506E-3"/>
                  <c:y val="5.73729759611716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10 308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957357845361815E-2"/>
                  <c:y val="1.4874518627782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-</a:t>
                    </a:r>
                    <a:r>
                      <a:rPr lang="ru-RU" dirty="0" smtClean="0"/>
                      <a:t>24 45</a:t>
                    </a:r>
                    <a:r>
                      <a:rPr lang="en-US" dirty="0" smtClean="0"/>
                      <a:t>7,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344995565464478E-2"/>
                  <c:y val="2.12493123254042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77 48</a:t>
                    </a:r>
                    <a:r>
                      <a:rPr lang="en-US" dirty="0" smtClean="0"/>
                      <a:t>7,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9679183480554883E-2"/>
                  <c:y val="-0.11049659140952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r>
                      <a:rPr lang="ru-RU" dirty="0" smtClean="0"/>
                      <a:t>7 597,8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0910981642341058"/>
                  <c:y val="3.18739684881064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07</a:t>
                    </a:r>
                    <a:r>
                      <a:rPr lang="ru-RU" dirty="0" smtClean="0"/>
                      <a:t> 189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15843354975624177"/>
                  <c:y val="4.67484871158894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932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937,7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8184646150427731E-2"/>
                  <c:y val="2.54991747904851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5,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Доходы бюджета от возврата остатков субсидий прошлых лет </c:v>
                </c:pt>
                <c:pt idx="1">
                  <c:v>Возврат остатков МБТ прошлых лет из бюджета </c:v>
                </c:pt>
                <c:pt idx="2">
                  <c:v>Иные межбюджетные трансферты </c:v>
                </c:pt>
                <c:pt idx="3">
                  <c:v>Субсидии</c:v>
                </c:pt>
                <c:pt idx="4">
                  <c:v>Дотации </c:v>
                </c:pt>
                <c:pt idx="5">
                  <c:v>Субвенции </c:v>
                </c:pt>
                <c:pt idx="6">
                  <c:v>Прочие безвозмездные поступления </c:v>
                </c:pt>
              </c:strCache>
            </c:strRef>
          </c:cat>
          <c:val>
            <c:numRef>
              <c:f>Лист1!$B$2:$B$8</c:f>
              <c:numCache>
                <c:formatCode>_-* #,##0.0\ _₽_-;\-* #,##0.0\ _₽_-;_-* "-"??\ _₽_-;_-@_-</c:formatCode>
                <c:ptCount val="7"/>
                <c:pt idx="0">
                  <c:v>10308.6</c:v>
                </c:pt>
                <c:pt idx="1">
                  <c:v>-24457.7</c:v>
                </c:pt>
                <c:pt idx="2">
                  <c:v>77487.3</c:v>
                </c:pt>
                <c:pt idx="3">
                  <c:v>147597.79999999999</c:v>
                </c:pt>
                <c:pt idx="4">
                  <c:v>407189.3</c:v>
                </c:pt>
                <c:pt idx="5">
                  <c:v>932937.7</c:v>
                </c:pt>
                <c:pt idx="6" formatCode="_(* #,##0.00_);_(* \(#,##0.00\);_(* &quot;-&quot;??_);_(@_)">
                  <c:v>135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Доходы бюджета от возврата остатков субсидий прошлых лет </c:v>
                </c:pt>
                <c:pt idx="1">
                  <c:v>Возврат остатков МБТ прошлых лет из бюджета </c:v>
                </c:pt>
                <c:pt idx="2">
                  <c:v>Иные межбюджетные трансферты </c:v>
                </c:pt>
                <c:pt idx="3">
                  <c:v>Субсидии</c:v>
                </c:pt>
                <c:pt idx="4">
                  <c:v>Дотации </c:v>
                </c:pt>
                <c:pt idx="5">
                  <c:v>Субвенции </c:v>
                </c:pt>
                <c:pt idx="6">
                  <c:v>Прочие безвозмездные поступления 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0.6645573292384338</c:v>
                </c:pt>
                <c:pt idx="1">
                  <c:v>-1.5766974944526748</c:v>
                </c:pt>
                <c:pt idx="2">
                  <c:v>4.9953197464153511</c:v>
                </c:pt>
                <c:pt idx="3">
                  <c:v>9.5150844701965838</c:v>
                </c:pt>
                <c:pt idx="4">
                  <c:v>26.249988718397006</c:v>
                </c:pt>
                <c:pt idx="5">
                  <c:v>60.143044279324755</c:v>
                </c:pt>
                <c:pt idx="6">
                  <c:v>8.7029508805452297E-3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.66833452121139081"/>
          <c:y val="0.30066522059797907"/>
          <c:w val="0.32718151373011284"/>
          <c:h val="0.62727802667173538"/>
        </c:manualLayout>
      </c:layout>
      <c:overlay val="0"/>
      <c:spPr>
        <a:noFill/>
        <a:effectLst>
          <a:glow>
            <a:schemeClr val="bg1"/>
          </a:glow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 sz="14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/>
      </c:spPr>
    </c:sideWall>
    <c:backWall>
      <c:thickness val="0"/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8.3359381914250658E-2"/>
          <c:y val="1.9350442543421102E-2"/>
          <c:w val="0.92596501623276462"/>
          <c:h val="0.93418990482538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1 564 653,8 тыс. руб.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2.72943261313406E-3"/>
                  <c:y val="-2.053902380255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67745113930848E-3"/>
                  <c:y val="-2.975841789584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914644135585671E-3"/>
                  <c:y val="-1.7910232196422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186726065045597E-4"/>
                  <c:y val="-1.5350567108705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1859224202775284E-2"/>
                  <c:y val="-7.69575386284632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7503747306765551E-3"/>
                  <c:y val="-7.6266778438759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3599572725070624E-3"/>
                  <c:y val="-3.352802069611313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407189.3</c:v>
                </c:pt>
                <c:pt idx="1">
                  <c:v>157772.6</c:v>
                </c:pt>
                <c:pt idx="2">
                  <c:v>936218.7</c:v>
                </c:pt>
                <c:pt idx="3">
                  <c:v>77487.3</c:v>
                </c:pt>
                <c:pt idx="4">
                  <c:v>135</c:v>
                </c:pt>
                <c:pt idx="5">
                  <c:v>10308.6</c:v>
                </c:pt>
                <c:pt idx="6">
                  <c:v>-24457.7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1 551 198,0 тыс. руб.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2.5524117847546129E-2"/>
                  <c:y val="-8.1709439691886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37946056995489E-2"/>
                  <c:y val="-1.331020939953280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308249177586672E-2"/>
                  <c:y val="-7.2423434433211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199915640258427E-2"/>
                  <c:y val="-1.0054808724956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935860233985315E-2"/>
                  <c:y val="-6.9932970410695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3796991591098257E-2"/>
                  <c:y val="-7.26073726295923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1338617202824458E-2"/>
                  <c:y val="-1.8919254281991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baseline="0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Дотация</c:v>
                </c:pt>
                <c:pt idx="1">
                  <c:v>Субсидия</c:v>
                </c:pt>
                <c:pt idx="2">
                  <c:v>Субвенция</c:v>
                </c:pt>
                <c:pt idx="3">
                  <c:v>Иные 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                                  Возврат остатков МБТ прошлых лет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407189.3</c:v>
                </c:pt>
                <c:pt idx="1">
                  <c:v>147597.79999999999</c:v>
                </c:pt>
                <c:pt idx="2">
                  <c:v>932937.7</c:v>
                </c:pt>
                <c:pt idx="3">
                  <c:v>77487.3</c:v>
                </c:pt>
                <c:pt idx="4">
                  <c:v>135</c:v>
                </c:pt>
                <c:pt idx="5">
                  <c:v>10308.6</c:v>
                </c:pt>
                <c:pt idx="6">
                  <c:v>-24457.7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cylinder"/>
        <c:axId val="116487680"/>
        <c:axId val="115890944"/>
        <c:axId val="0"/>
      </c:bar3DChart>
      <c:catAx>
        <c:axId val="11648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00" b="0">
                <a:latin typeface="Liberation Serif" panose="02020603050405020304" pitchFamily="18" charset="0"/>
              </a:defRPr>
            </a:pPr>
            <a:endParaRPr lang="ru-RU"/>
          </a:p>
        </c:txPr>
        <c:crossAx val="115890944"/>
        <c:crosses val="autoZero"/>
        <c:auto val="1"/>
        <c:lblAlgn val="ctr"/>
        <c:lblOffset val="100"/>
        <c:noMultiLvlLbl val="0"/>
      </c:catAx>
      <c:valAx>
        <c:axId val="11589094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116487680"/>
        <c:crosses val="autoZero"/>
        <c:crossBetween val="between"/>
      </c:valAx>
      <c:spPr>
        <a:solidFill>
          <a:schemeClr val="bg1"/>
        </a:solidFill>
        <a:ln>
          <a:solidFill>
            <a:schemeClr val="accent1">
              <a:lumMod val="20000"/>
              <a:lumOff val="80000"/>
              <a:alpha val="38000"/>
            </a:schemeClr>
          </a:solidFill>
        </a:ln>
        <a:effectLst/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>
                    <a:lumMod val="2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533190756582597"/>
          <c:y val="3.8868644224715775E-2"/>
          <c:w val="0.41562354653626055"/>
          <c:h val="0.21127800614746509"/>
        </c:manualLayout>
      </c:layout>
      <c:overlay val="0"/>
      <c:txPr>
        <a:bodyPr/>
        <a:lstStyle/>
        <a:p>
          <a:pPr>
            <a:defRPr sz="2000" b="1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glow>
        <a:schemeClr val="tx2">
          <a:lumMod val="40000"/>
          <a:lumOff val="60000"/>
        </a:schemeClr>
      </a:glow>
      <a:outerShdw blurRad="50800" dist="38100" sx="47000" sy="47000" algn="tl" rotWithShape="0">
        <a:prstClr val="black">
          <a:alpha val="82000"/>
        </a:prstClr>
      </a:outerShd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20"/>
      <c:depthPercent val="160"/>
      <c:rAngAx val="0"/>
      <c:perspective val="30"/>
    </c:view3D>
    <c:floor>
      <c:thickness val="0"/>
    </c:floor>
    <c:sideWall>
      <c:thickness val="0"/>
      <c:spPr>
        <a:ln>
          <a:solidFill>
            <a:schemeClr val="bg1">
              <a:lumMod val="85000"/>
            </a:schemeClr>
          </a:solidFill>
        </a:ln>
      </c:spPr>
    </c:sideWall>
    <c:backWall>
      <c:thickness val="0"/>
      <c:spPr>
        <a:ln>
          <a:solidFill>
            <a:schemeClr val="bg1">
              <a:lumMod val="85000"/>
            </a:schemeClr>
          </a:solidFill>
        </a:ln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0.14435772090988627"/>
          <c:y val="0"/>
          <c:w val="0.81576990079426515"/>
          <c:h val="0.949761778605795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1276684164479441E-2"/>
                  <c:y val="8.290943863380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2440944881889758E-3"/>
                  <c:y val="6.4389670988937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260498687664048E-3"/>
                  <c:y val="8.3123700541209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08442694663167E-2"/>
                  <c:y val="-2.2396321043693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643263342082243E-3"/>
                  <c:y val="1.0788880600568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340879265091862E-2"/>
                  <c:y val="1.373914803117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Liberation Mono" pitchFamily="49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407189.3</c:v>
                </c:pt>
                <c:pt idx="1">
                  <c:v>147597.79999999999</c:v>
                </c:pt>
                <c:pt idx="2">
                  <c:v>932937.7</c:v>
                </c:pt>
                <c:pt idx="3">
                  <c:v>77487.3</c:v>
                </c:pt>
                <c:pt idx="4">
                  <c:v>135</c:v>
                </c:pt>
                <c:pt idx="5">
                  <c:v>10308.6</c:v>
                </c:pt>
                <c:pt idx="6">
                  <c:v>-24457.7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644794400699912E-2"/>
                  <c:y val="1.2360928150840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44728783902012E-3"/>
                  <c:y val="-5.555930293459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355643044620439E-3"/>
                  <c:y val="-8.3964876918437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41491688538882E-2"/>
                  <c:y val="-1.249067563921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500000000000001E-2"/>
                  <c:y val="1.9380783087593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506561679790053E-2"/>
                  <c:y val="-1.0853555954100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latin typeface="Liberation Mono" pitchFamily="49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поступления</c:v>
                </c:pt>
                <c:pt idx="5">
                  <c:v>доходы от возврата остатков субсидий</c:v>
                </c:pt>
                <c:pt idx="6">
                  <c:v>возврат остатков МБТ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507604.1</c:v>
                </c:pt>
                <c:pt idx="1">
                  <c:v>140806.5</c:v>
                </c:pt>
                <c:pt idx="2">
                  <c:v>841334.6</c:v>
                </c:pt>
                <c:pt idx="3">
                  <c:v>144711.20000000001</c:v>
                </c:pt>
                <c:pt idx="4">
                  <c:v>1258.5999999999999</c:v>
                </c:pt>
                <c:pt idx="5">
                  <c:v>4701.3999999999996</c:v>
                </c:pt>
                <c:pt idx="6">
                  <c:v>-15227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5979136"/>
        <c:axId val="60777024"/>
        <c:axId val="0"/>
      </c:bar3DChart>
      <c:catAx>
        <c:axId val="165979136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low"/>
        <c:txPr>
          <a:bodyPr rot="-3180000"/>
          <a:lstStyle/>
          <a:p>
            <a:pPr>
              <a:defRPr sz="900" kern="1000" baseline="0">
                <a:latin typeface="Liberation Serif" panose="02020603050405020304" pitchFamily="18" charset="0"/>
              </a:defRPr>
            </a:pPr>
            <a:endParaRPr lang="ru-RU"/>
          </a:p>
        </c:txPr>
        <c:crossAx val="60777024"/>
        <c:crosses val="autoZero"/>
        <c:auto val="1"/>
        <c:lblAlgn val="ctr"/>
        <c:lblOffset val="1"/>
        <c:tickLblSkip val="1"/>
        <c:noMultiLvlLbl val="0"/>
      </c:catAx>
      <c:valAx>
        <c:axId val="60777024"/>
        <c:scaling>
          <c:orientation val="minMax"/>
          <c:max val="1000000"/>
          <c:min val="-100000"/>
        </c:scaling>
        <c:delete val="0"/>
        <c:axPos val="b"/>
        <c:majorGridlines>
          <c:spPr>
            <a:ln w="6350">
              <a:solidFill>
                <a:schemeClr val="bg1">
                  <a:lumMod val="95000"/>
                </a:schemeClr>
              </a:solidFill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effectLst/>
        </c:spPr>
        <c:txPr>
          <a:bodyPr/>
          <a:lstStyle/>
          <a:p>
            <a:pPr>
              <a:defRPr>
                <a:latin typeface="Liberation Serif" panose="02020603050405020304" pitchFamily="18" charset="0"/>
              </a:defRPr>
            </a:pPr>
            <a:endParaRPr lang="ru-RU"/>
          </a:p>
        </c:txPr>
        <c:crossAx val="165979136"/>
        <c:crosses val="autoZero"/>
        <c:crossBetween val="between"/>
        <c:majorUnit val="100000"/>
        <c:minorUnit val="0.1"/>
      </c:valAx>
    </c:plotArea>
    <c:legend>
      <c:legendPos val="tr"/>
      <c:layout>
        <c:manualLayout>
          <c:xMode val="edge"/>
          <c:yMode val="edge"/>
          <c:x val="0.72849726596675424"/>
          <c:y val="0.20016506102496551"/>
          <c:w val="0.18810290901137358"/>
          <c:h val="8.6464003999555603E-2"/>
        </c:manualLayout>
      </c:layout>
      <c:overlay val="1"/>
      <c:txPr>
        <a:bodyPr/>
        <a:lstStyle/>
        <a:p>
          <a:pPr>
            <a:defRPr sz="16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23255429658631E-2"/>
          <c:y val="4.259541128202126E-2"/>
          <c:w val="0.80259890190113037"/>
          <c:h val="0.9043152170201140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1689682524524079E-2"/>
                  <c:y val="0.143862780771915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6245242080887179E-3"/>
                  <c:y val="0.259444777808675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499146153132793E-2"/>
                  <c:y val="0.12143392491389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1800.7</c:v>
                </c:pt>
                <c:pt idx="1">
                  <c:v>2410.1</c:v>
                </c:pt>
                <c:pt idx="2">
                  <c:v>1958.1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4421164080580317E-2"/>
                  <c:y val="6.2196342956529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532693671131383E-3"/>
                  <c:y val="6.726511276646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494564399276724E-3"/>
                  <c:y val="5.421234163166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2486.5</c:v>
                </c:pt>
                <c:pt idx="1">
                  <c:v>2503.8000000000002</c:v>
                </c:pt>
                <c:pt idx="2">
                  <c:v>2362.6999999999998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4.3408235451408969E-2"/>
                  <c:y val="-1.5010641584566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8911128359613E-2"/>
                  <c:y val="-3.0260718821873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164787037635765E-2"/>
                  <c:y val="-1.43604178824390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2728.5</c:v>
                </c:pt>
                <c:pt idx="1">
                  <c:v>2916.2</c:v>
                </c:pt>
                <c:pt idx="2" formatCode="0.0">
                  <c:v>2420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7021184"/>
        <c:axId val="60781056"/>
        <c:axId val="130574208"/>
      </c:bar3DChart>
      <c:catAx>
        <c:axId val="117021184"/>
        <c:scaling>
          <c:orientation val="maxMin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Liberation Serif" panose="02020603050405020304" pitchFamily="18" charset="0"/>
              </a:defRPr>
            </a:pPr>
            <a:endParaRPr lang="ru-RU"/>
          </a:p>
        </c:txPr>
        <c:crossAx val="60781056"/>
        <c:crosses val="autoZero"/>
        <c:auto val="1"/>
        <c:lblAlgn val="ctr"/>
        <c:lblOffset val="100"/>
        <c:noMultiLvlLbl val="0"/>
      </c:catAx>
      <c:valAx>
        <c:axId val="6078105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117021184"/>
        <c:crosses val="autoZero"/>
        <c:crossBetween val="between"/>
      </c:valAx>
      <c:serAx>
        <c:axId val="130574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6078105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745005230485E-2"/>
          <c:y val="1.9834119356943718E-2"/>
          <c:w val="0.83352107340453829"/>
          <c:h val="0.934053996220306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7310388209308466E-2"/>
                  <c:y val="0.12015702122974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701294031028303E-3"/>
                  <c:y val="0.291289461733242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551941046542451E-3"/>
                  <c:y val="0.23303151204609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1809.1</c:v>
                </c:pt>
                <c:pt idx="1">
                  <c:v>2461.1999999999998</c:v>
                </c:pt>
                <c:pt idx="2" formatCode="0.0">
                  <c:v>1949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8.738692453072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195452910859907E-2"/>
                  <c:y val="8.738692453072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080517612411321E-2"/>
                  <c:y val="9.8310290097066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2423.1</c:v>
                </c:pt>
                <c:pt idx="1">
                  <c:v>2503</c:v>
                </c:pt>
                <c:pt idx="2" formatCode="General">
                  <c:v>2227.1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1.44253235077570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965582313962735E-2"/>
                  <c:y val="-1.4564487421787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850647015514153E-2"/>
                  <c:y val="-7.282243710893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Невьянский го</c:v>
                </c:pt>
                <c:pt idx="1">
                  <c:v>Богданович. Го</c:v>
                </c:pt>
                <c:pt idx="2">
                  <c:v>го Сухой Лог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 formatCode="General">
                  <c:v>2632.4</c:v>
                </c:pt>
                <c:pt idx="1">
                  <c:v>2952</c:v>
                </c:pt>
                <c:pt idx="2" formatCode="General">
                  <c:v>2444.6999999999998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8526464"/>
        <c:axId val="60782784"/>
        <c:axId val="124578944"/>
      </c:bar3DChart>
      <c:catAx>
        <c:axId val="118526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Liberation Serif" panose="02020603050405020304" pitchFamily="18" charset="0"/>
              </a:defRPr>
            </a:pPr>
            <a:endParaRPr lang="ru-RU"/>
          </a:p>
        </c:txPr>
        <c:crossAx val="60782784"/>
        <c:crosses val="autoZero"/>
        <c:auto val="1"/>
        <c:lblAlgn val="ctr"/>
        <c:lblOffset val="100"/>
        <c:noMultiLvlLbl val="0"/>
      </c:catAx>
      <c:valAx>
        <c:axId val="60782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526464"/>
        <c:crosses val="autoZero"/>
        <c:crossBetween val="between"/>
      </c:valAx>
      <c:serAx>
        <c:axId val="1245789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6078278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29131948302054"/>
          <c:y val="0"/>
          <c:w val="0.80746352257156628"/>
          <c:h val="0.808770852259934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-2 444 683,2 тыс. рублей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bubble3D val="0"/>
            <c:explosion val="29"/>
          </c:dPt>
          <c:dPt>
            <c:idx val="2"/>
            <c:bubble3D val="0"/>
            <c:explosion val="36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bubble3D val="0"/>
            <c:explosion val="20"/>
            <c:spPr>
              <a:solidFill>
                <a:schemeClr val="bg1"/>
              </a:solidFill>
            </c:spPr>
          </c:dPt>
          <c:dPt>
            <c:idx val="6"/>
            <c:bubble3D val="0"/>
            <c:explosion val="34"/>
            <c:spPr>
              <a:solidFill>
                <a:schemeClr val="accent6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Pt>
            <c:idx val="7"/>
            <c:bubble3D val="0"/>
            <c:spPr>
              <a:solidFill>
                <a:schemeClr val="accent1"/>
              </a:solidFill>
            </c:spPr>
          </c:dPt>
          <c:dPt>
            <c:idx val="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9"/>
            <c:bubble3D val="0"/>
            <c:spPr>
              <a:solidFill>
                <a:srgbClr val="FFFF00"/>
              </a:solidFill>
            </c:spPr>
          </c:dPt>
          <c:dPt>
            <c:idx val="1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5.438053179276383E-2"/>
                  <c:y val="-0.140985393290261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040009443395195E-2"/>
                  <c:y val="-0.115734278074095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228451468355356E-2"/>
                  <c:y val="-5.47107496350270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593878457949239E-2"/>
                  <c:y val="-8.417038405388771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4591758323149389E-2"/>
                  <c:y val="4.41894516282910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268863644780209E-2"/>
                  <c:y val="0.11363001847274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22781045161648719"/>
                  <c:y val="-0.143089818581341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2345850461059871"/>
                  <c:y val="8.416541336191596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270335703440357"/>
                  <c:y val="-6.73363072431101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20576429007888028"/>
                  <c:y val="-9.46916820606236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1904927230307746"/>
                  <c:y val="-0.1183869706896520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0.14403503777358076"/>
                  <c:y val="-0.185175010608285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3.8213346665185416E-2"/>
                  <c:y val="-0.136776874087567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2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Общегосударственный вопросы, 5,1%</c:v>
                </c:pt>
                <c:pt idx="1">
                  <c:v>Национальная оборона, 0,14%</c:v>
                </c:pt>
                <c:pt idx="2">
                  <c:v>Национальная безопасность и првоохранительная деятельность, 0,8%</c:v>
                </c:pt>
                <c:pt idx="3">
                  <c:v>Национальная экономика, 4,7%</c:v>
                </c:pt>
                <c:pt idx="4">
                  <c:v>Жилищно-коммунальное хозяйство, 8,8%</c:v>
                </c:pt>
                <c:pt idx="5">
                  <c:v>Охрана окружающей среды, 0,4%</c:v>
                </c:pt>
                <c:pt idx="6">
                  <c:v>Образование,  61,0%</c:v>
                </c:pt>
                <c:pt idx="7">
                  <c:v>Культура и кинематография, 6,5%</c:v>
                </c:pt>
                <c:pt idx="8">
                  <c:v>Социальная политика, 7,0%</c:v>
                </c:pt>
                <c:pt idx="9">
                  <c:v>Физическая культура и спорт, 5,5%</c:v>
                </c:pt>
                <c:pt idx="10">
                  <c:v>Средства массовой информации, 0,06%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125844.5</c:v>
                </c:pt>
                <c:pt idx="1">
                  <c:v>3363.8</c:v>
                </c:pt>
                <c:pt idx="2">
                  <c:v>20390</c:v>
                </c:pt>
                <c:pt idx="3">
                  <c:v>114479.3</c:v>
                </c:pt>
                <c:pt idx="4">
                  <c:v>216338</c:v>
                </c:pt>
                <c:pt idx="5">
                  <c:v>9961.5</c:v>
                </c:pt>
                <c:pt idx="6">
                  <c:v>1490220.5</c:v>
                </c:pt>
                <c:pt idx="7">
                  <c:v>158202.79999999999</c:v>
                </c:pt>
                <c:pt idx="8">
                  <c:v>171091.1</c:v>
                </c:pt>
                <c:pt idx="9">
                  <c:v>133391.79999999999</c:v>
                </c:pt>
                <c:pt idx="10">
                  <c:v>1400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0864626152649705E-2"/>
          <c:y val="0.54808490008163524"/>
          <c:w val="0.58222732196422422"/>
          <c:h val="0.40772564829007368"/>
        </c:manualLayout>
      </c:layout>
      <c:overlay val="0"/>
      <c:txPr>
        <a:bodyPr/>
        <a:lstStyle/>
        <a:p>
          <a:pPr>
            <a:defRPr sz="10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868784409469253"/>
          <c:y val="6.0605636419629062E-3"/>
          <c:w val="0.6450441476628167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2023 г.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Lbls>
            <c:dLbl>
              <c:idx val="6"/>
              <c:layout>
                <c:manualLayout>
                  <c:x val="-5.5026265515229301E-2"/>
                  <c:y val="4.64643212550490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127955.1</c:v>
                </c:pt>
                <c:pt idx="1">
                  <c:v>3363.8</c:v>
                </c:pt>
                <c:pt idx="2">
                  <c:v>20565.400000000001</c:v>
                </c:pt>
                <c:pt idx="3">
                  <c:v>126770.4</c:v>
                </c:pt>
                <c:pt idx="4">
                  <c:v>222223.6</c:v>
                </c:pt>
                <c:pt idx="5">
                  <c:v>10739.6</c:v>
                </c:pt>
                <c:pt idx="6">
                  <c:v>1500187.6</c:v>
                </c:pt>
                <c:pt idx="7">
                  <c:v>158372.70000000001</c:v>
                </c:pt>
                <c:pt idx="8">
                  <c:v>174588.2</c:v>
                </c:pt>
                <c:pt idx="9">
                  <c:v>133393.60000000001</c:v>
                </c:pt>
                <c:pt idx="10">
                  <c:v>1400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2023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6"/>
              <c:layout>
                <c:manualLayout>
                  <c:x val="-7.0546605347135333E-2"/>
                  <c:y val="-4.44441333743945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125844.5</c:v>
                </c:pt>
                <c:pt idx="1">
                  <c:v>3363.8</c:v>
                </c:pt>
                <c:pt idx="2">
                  <c:v>20390</c:v>
                </c:pt>
                <c:pt idx="3">
                  <c:v>114479.3</c:v>
                </c:pt>
                <c:pt idx="4">
                  <c:v>216338</c:v>
                </c:pt>
                <c:pt idx="5">
                  <c:v>9961.5</c:v>
                </c:pt>
                <c:pt idx="6">
                  <c:v>1490220.5</c:v>
                </c:pt>
                <c:pt idx="7">
                  <c:v>158202.79999999999</c:v>
                </c:pt>
                <c:pt idx="8">
                  <c:v>171091.1</c:v>
                </c:pt>
                <c:pt idx="9">
                  <c:v>133391.79999999999</c:v>
                </c:pt>
                <c:pt idx="10">
                  <c:v>1400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519296"/>
        <c:axId val="118793344"/>
      </c:barChart>
      <c:catAx>
        <c:axId val="118519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crossAx val="118793344"/>
        <c:crosses val="autoZero"/>
        <c:auto val="1"/>
        <c:lblAlgn val="ctr"/>
        <c:lblOffset val="100"/>
        <c:noMultiLvlLbl val="0"/>
      </c:catAx>
      <c:valAx>
        <c:axId val="118793344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crossAx val="118519296"/>
        <c:crosses val="autoZero"/>
        <c:crossBetween val="between"/>
      </c:valAx>
      <c:spPr>
        <a:noFill/>
        <a:ln w="9525" cap="flat" cmpd="sng" algn="ctr">
          <a:noFill/>
          <a:prstDash val="solid"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</c:plotArea>
    <c:legend>
      <c:legendPos val="t"/>
      <c:layout>
        <c:manualLayout>
          <c:xMode val="edge"/>
          <c:yMode val="edge"/>
          <c:x val="0.61453559797304436"/>
          <c:y val="2.1580782416110604E-2"/>
          <c:w val="0.34887352246755882"/>
          <c:h val="5.9861899085491874E-2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 b="1" baseline="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383262060135394"/>
          <c:y val="3.0744551418406086E-2"/>
          <c:w val="0.69174281181872321"/>
          <c:h val="0.938580672608194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- 2 277 062,9 тыс. руб.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Lbls>
            <c:dLbl>
              <c:idx val="6"/>
              <c:layout>
                <c:manualLayout>
                  <c:x val="-5.7825997475690324E-2"/>
                  <c:y val="4.08660555331250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118171.5</c:v>
                </c:pt>
                <c:pt idx="1">
                  <c:v>3444.6</c:v>
                </c:pt>
                <c:pt idx="2">
                  <c:v>13647.8</c:v>
                </c:pt>
                <c:pt idx="3">
                  <c:v>73283.7</c:v>
                </c:pt>
                <c:pt idx="4">
                  <c:v>280652.3</c:v>
                </c:pt>
                <c:pt idx="5">
                  <c:v>2456.6</c:v>
                </c:pt>
                <c:pt idx="6">
                  <c:v>1354513</c:v>
                </c:pt>
                <c:pt idx="7">
                  <c:v>158563.5</c:v>
                </c:pt>
                <c:pt idx="8">
                  <c:v>155617.70000000001</c:v>
                </c:pt>
                <c:pt idx="9">
                  <c:v>115212.3</c:v>
                </c:pt>
                <c:pt idx="10">
                  <c:v>1500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- 2 444 683,2 тыс. руб.2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satMod val="120000"/>
                    <a:lumMod val="120000"/>
                  </a:schemeClr>
                </a:gs>
                <a:gs pos="100000">
                  <a:schemeClr val="accent1">
                    <a:shade val="89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6"/>
              <c:layout>
                <c:manualLayout>
                  <c:x val="-4.7971616090199967E-2"/>
                  <c:y val="-3.83835697324316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125844.5</c:v>
                </c:pt>
                <c:pt idx="1">
                  <c:v>3363.8</c:v>
                </c:pt>
                <c:pt idx="2">
                  <c:v>20390</c:v>
                </c:pt>
                <c:pt idx="3">
                  <c:v>114479.3</c:v>
                </c:pt>
                <c:pt idx="4">
                  <c:v>216338</c:v>
                </c:pt>
                <c:pt idx="5">
                  <c:v>9961.5</c:v>
                </c:pt>
                <c:pt idx="6">
                  <c:v>1490220.5</c:v>
                </c:pt>
                <c:pt idx="7">
                  <c:v>158202.79999999999</c:v>
                </c:pt>
                <c:pt idx="8">
                  <c:v>171091.1</c:v>
                </c:pt>
                <c:pt idx="9">
                  <c:v>133391.79999999999</c:v>
                </c:pt>
                <c:pt idx="10">
                  <c:v>1400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8710272"/>
        <c:axId val="118795648"/>
      </c:barChart>
      <c:catAx>
        <c:axId val="118710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18795648"/>
        <c:crosses val="autoZero"/>
        <c:auto val="1"/>
        <c:lblAlgn val="ctr"/>
        <c:lblOffset val="100"/>
        <c:noMultiLvlLbl val="0"/>
      </c:catAx>
      <c:valAx>
        <c:axId val="118795648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Liberation Serif" panose="02020603050405020304" pitchFamily="18" charset="0"/>
              </a:defRPr>
            </a:pPr>
            <a:endParaRPr lang="ru-RU"/>
          </a:p>
        </c:txPr>
        <c:crossAx val="118710272"/>
        <c:crosses val="autoZero"/>
        <c:crossBetween val="between"/>
      </c:valAx>
      <c:spPr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0070C0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32744130433595"/>
          <c:y val="0.76990395376123522"/>
          <c:w val="0.33179088935473572"/>
          <c:h val="0.13476927863703841"/>
        </c:manualLayout>
      </c:layout>
      <c:overlay val="0"/>
      <c:txPr>
        <a:bodyPr/>
        <a:lstStyle/>
        <a:p>
          <a:pPr>
            <a:defRPr sz="13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230567417111E-2"/>
          <c:y val="0.10020535924559265"/>
          <c:w val="0.92169262337854818"/>
          <c:h val="0.71334707795608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 cap="flat" cmpd="sng" algn="ctr">
              <a:solidFill>
                <a:schemeClr val="bg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3.1022894007945504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900344406177146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104593742457732E-2"/>
                  <c:y val="-0.4071193519697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2060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2021 г.</c:v>
                </c:pt>
                <c:pt idx="1">
                  <c:v>факт 2022 г.</c:v>
                </c:pt>
                <c:pt idx="2">
                  <c:v>факт 2023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1152099.8</c:v>
                </c:pt>
                <c:pt idx="1">
                  <c:v>1272510.3999999999</c:v>
                </c:pt>
                <c:pt idx="2">
                  <c:v>1407675.4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8082560"/>
        <c:axId val="118470272"/>
        <c:axId val="0"/>
      </c:bar3DChart>
      <c:catAx>
        <c:axId val="11808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txPr>
          <a:bodyPr/>
          <a:lstStyle/>
          <a:p>
            <a:pPr>
              <a:defRPr sz="900" b="1">
                <a:solidFill>
                  <a:srgbClr val="002060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8470272"/>
        <c:crosses val="autoZero"/>
        <c:auto val="1"/>
        <c:lblAlgn val="ctr"/>
        <c:lblOffset val="100"/>
        <c:noMultiLvlLbl val="0"/>
      </c:catAx>
      <c:valAx>
        <c:axId val="1184702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808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61675084821845"/>
          <c:y val="0.15462193058793436"/>
          <c:w val="0.85943250839725838"/>
          <c:h val="0.587405591162887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4807460744926041E-2"/>
                  <c:y val="-0.26218501273606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018651862315101E-2"/>
                  <c:y val="-0.30924386117586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2022г.</c:v>
                </c:pt>
                <c:pt idx="1">
                  <c:v>2023г.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539245.4</c:v>
                </c:pt>
                <c:pt idx="1">
                  <c:v>596146.1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8203904"/>
        <c:axId val="115928448"/>
        <c:axId val="0"/>
      </c:bar3DChart>
      <c:catAx>
        <c:axId val="118203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5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5928448"/>
        <c:crosses val="autoZero"/>
        <c:auto val="1"/>
        <c:lblAlgn val="ctr"/>
        <c:lblOffset val="100"/>
        <c:noMultiLvlLbl val="0"/>
      </c:catAx>
      <c:valAx>
        <c:axId val="11592844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118203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70651536802425"/>
          <c:y val="0.15537964482819594"/>
          <c:w val="0.73443569622868565"/>
          <c:h val="0.772140793880045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НДФЛ в бюджет городского округа (тыс.руб.)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0.14848422014412191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sz="1400" b="1" dirty="0" smtClean="0"/>
                      <a:t>391 750,7</a:t>
                    </a:r>
                    <a:endParaRPr lang="ru-RU" sz="1400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9786200779951004E-3"/>
                  <c:y val="4.9681490788973373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sz="1400" b="1" dirty="0" smtClean="0"/>
                      <a:t>434 849,1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468940232694451E-2"/>
                  <c:y val="4.9681490788973373E-3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sz="1400" b="1" dirty="0" smtClean="0"/>
                      <a:t>593 985,2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391750.7</c:v>
                </c:pt>
                <c:pt idx="1">
                  <c:v>434849.1</c:v>
                </c:pt>
                <c:pt idx="2">
                  <c:v>593985.19999999995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65717504"/>
        <c:axId val="160648576"/>
      </c:barChart>
      <c:catAx>
        <c:axId val="165717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0648576"/>
        <c:crosses val="autoZero"/>
        <c:auto val="1"/>
        <c:lblAlgn val="ctr"/>
        <c:lblOffset val="100"/>
        <c:noMultiLvlLbl val="0"/>
      </c:catAx>
      <c:valAx>
        <c:axId val="160648576"/>
        <c:scaling>
          <c:orientation val="minMax"/>
          <c:max val="600000"/>
          <c:min val="370000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ru-RU"/>
          </a:p>
        </c:txPr>
        <c:crossAx val="165717504"/>
        <c:crosses val="autoZero"/>
        <c:crossBetween val="between"/>
      </c:valAx>
      <c:spPr>
        <a:ln w="0">
          <a:noFill/>
        </a:ln>
      </c:spPr>
    </c:plotArea>
    <c:legend>
      <c:legendPos val="t"/>
      <c:layout>
        <c:manualLayout>
          <c:xMode val="edge"/>
          <c:yMode val="edge"/>
          <c:x val="4.9999952112600506E-2"/>
          <c:y val="1.6033572027350496E-2"/>
          <c:w val="0.89999985633780155"/>
          <c:h val="0.1215109095622371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  <a:effectLst/>
    <a:scene3d>
      <a:camera prst="orthographicFront"/>
      <a:lightRig rig="threePt" dir="t"/>
    </a:scene3d>
  </c:spPr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0.12863038366107471"/>
          <c:w val="0.9697652641769966"/>
          <c:h val="0.653853854201386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661552.69999999995</c:v>
                </c:pt>
                <c:pt idx="1">
                  <c:v>725405.1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8211584"/>
        <c:axId val="115931904"/>
        <c:axId val="0"/>
      </c:bar3DChart>
      <c:catAx>
        <c:axId val="118211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5931904"/>
        <c:crosses val="autoZero"/>
        <c:auto val="1"/>
        <c:lblAlgn val="ctr"/>
        <c:lblOffset val="100"/>
        <c:noMultiLvlLbl val="0"/>
      </c:catAx>
      <c:valAx>
        <c:axId val="1159319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18211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359534346474536E-2"/>
          <c:y val="3.2500645097870602E-2"/>
          <c:w val="0.9687727209124305"/>
          <c:h val="0.767241208905396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0"/>
                  </a:schemeClr>
                </a:gs>
                <a:gs pos="44000">
                  <a:schemeClr val="dk1">
                    <a:tint val="60000"/>
                    <a:satMod val="120000"/>
                  </a:schemeClr>
                </a:gs>
                <a:gs pos="100000">
                  <a:schemeClr val="dk1">
                    <a:tint val="90000"/>
                    <a:alpha val="100000"/>
                    <a:lumMod val="90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3.4844448346534898E-2"/>
                  <c:y val="-0.26461033150284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199661432682997E-2"/>
                  <c:y val="-0.400874989075658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18745.3</c:v>
                </c:pt>
                <c:pt idx="1">
                  <c:v>21700.1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4907264"/>
        <c:axId val="118470848"/>
        <c:axId val="0"/>
      </c:bar3DChart>
      <c:catAx>
        <c:axId val="184907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18470848"/>
        <c:crosses val="autoZero"/>
        <c:auto val="1"/>
        <c:lblAlgn val="ctr"/>
        <c:lblOffset val="100"/>
        <c:noMultiLvlLbl val="0"/>
      </c:catAx>
      <c:valAx>
        <c:axId val="1184708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8490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95972603027693E-2"/>
          <c:y val="0.40000829375879321"/>
          <c:w val="0.50246947156970512"/>
          <c:h val="0.510265523151874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Pt>
            <c:idx val="1"/>
            <c:bubble3D val="0"/>
            <c:explosion val="5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3954831738272466"/>
                  <c:y val="1.560424640450197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3505318192158543E-2"/>
                  <c:y val="-9.36273214845213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190900746477903E-2"/>
                  <c:y val="-0.171650089388289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1476304220166021"/>
                  <c:y val="-0.167748950993100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0955355502181244"/>
                  <c:y val="-1.5604553580753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Выполнение муниципальных заданий по организации предоставления дополнительного образования детей - 10 221,4 тыс. руб.</c:v>
                </c:pt>
                <c:pt idx="1">
                  <c:v> Обеспечение системы персонифицированного финансирования дополнительного образования детей - 11 179,0 тыс. руб.</c:v>
                </c:pt>
                <c:pt idx="2">
                  <c:v>Проведение мероприятий для детей и молодежи -299,7 тыс.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0.47099999999999997</c:v>
                </c:pt>
                <c:pt idx="1">
                  <c:v>0.51500000000000001</c:v>
                </c:pt>
                <c:pt idx="2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0175876804366193"/>
          <c:y val="0.23406830371130347"/>
          <c:w val="0.48798728051380535"/>
          <c:h val="0.67230437480417515"/>
        </c:manualLayout>
      </c:layout>
      <c:overlay val="0"/>
      <c:txPr>
        <a:bodyPr/>
        <a:lstStyle/>
        <a:p>
          <a:pPr>
            <a:defRPr sz="950" b="1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87645420350106E-2"/>
          <c:y val="0.12260612551688052"/>
          <c:w val="0.95956996841620779"/>
          <c:h val="0.659909228985181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2609235257238635E-2"/>
                  <c:y val="-0.364623733193813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8328663246200939E-2"/>
                  <c:y val="-0.3195605302013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635937919828038E-2"/>
                  <c:y val="-0.311217251093414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2021 г.</c:v>
                </c:pt>
                <c:pt idx="1">
                  <c:v>Факт 2022 г.</c:v>
                </c:pt>
                <c:pt idx="2">
                  <c:v>Факт 2023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151684.5</c:v>
                </c:pt>
                <c:pt idx="1">
                  <c:v>217719.5</c:v>
                </c:pt>
                <c:pt idx="2">
                  <c:v>230826.3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4732672"/>
        <c:axId val="118119168"/>
        <c:axId val="0"/>
      </c:bar3DChart>
      <c:catAx>
        <c:axId val="18473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8119168"/>
        <c:crosses val="autoZero"/>
        <c:auto val="1"/>
        <c:lblAlgn val="ctr"/>
        <c:lblOffset val="100"/>
        <c:noMultiLvlLbl val="0"/>
      </c:catAx>
      <c:valAx>
        <c:axId val="1181191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84732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329893658663546E-3"/>
          <c:y val="0.22189226928793546"/>
          <c:w val="0.67665711481629043"/>
          <c:h val="0.631089676096392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0"/>
                    </a:schemeClr>
                  </a:gs>
                  <a:gs pos="44000">
                    <a:schemeClr val="accent1">
                      <a:tint val="60000"/>
                      <a:satMod val="120000"/>
                    </a:schemeClr>
                  </a:gs>
                  <a:gs pos="100000">
                    <a:schemeClr val="accent1">
                      <a:tint val="90000"/>
                      <a:alpha val="100000"/>
                      <a:lumMod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5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5.8381065366253496E-2"/>
                  <c:y val="-9.01320107047862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098478207839303E-2"/>
                  <c:y val="-0.125914639756136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7598292116087558"/>
                  <c:y val="-1.7789347142971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343018069552067E-2"/>
                  <c:y val="-0.1234214222482095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581183536664704E-2"/>
                  <c:y val="-5.842041024110302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298452146398599E-2"/>
                  <c:y val="-5.192925354764711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Транспорт</c:v>
                </c:pt>
                <c:pt idx="1">
                  <c:v>Дорожное хозяйство (дорожные фонды)</c:v>
                </c:pt>
                <c:pt idx="2">
                  <c:v>Жилищное хозяйство</c:v>
                </c:pt>
                <c:pt idx="3">
                  <c:v>Коммунальное хозяйство</c:v>
                </c:pt>
                <c:pt idx="4">
                  <c:v>Благоустройство</c:v>
                </c:pt>
                <c:pt idx="5">
                  <c:v>Другие вопросы в области ЖКХ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1E-3</c:v>
                </c:pt>
                <c:pt idx="1">
                  <c:v>0.48299999999999998</c:v>
                </c:pt>
                <c:pt idx="2">
                  <c:v>0.12</c:v>
                </c:pt>
                <c:pt idx="3">
                  <c:v>0.11600000000000001</c:v>
                </c:pt>
                <c:pt idx="4">
                  <c:v>0.21</c:v>
                </c:pt>
                <c:pt idx="5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110952457984121"/>
          <c:y val="7.2476575613286534E-2"/>
          <c:w val="0.3088904754201594"/>
          <c:h val="0.88660767040053023"/>
        </c:manualLayout>
      </c:layout>
      <c:overlay val="0"/>
      <c:txPr>
        <a:bodyPr/>
        <a:lstStyle/>
        <a:p>
          <a:pPr>
            <a:defRPr sz="10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6076467694065738E-2"/>
          <c:w val="1"/>
          <c:h val="0.710448177715703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1.5252093201765429E-2"/>
                  <c:y val="-0.32135818242417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198197955558248E-2"/>
                  <c:y val="-0.3165181646483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270024991611481E-2"/>
                  <c:y val="-0.302039773358515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75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2021 г.</c:v>
                </c:pt>
                <c:pt idx="1">
                  <c:v>Факт 2022  г.</c:v>
                </c:pt>
                <c:pt idx="2">
                  <c:v>Факт 2023 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184221.4</c:v>
                </c:pt>
                <c:pt idx="1">
                  <c:v>229271.6</c:v>
                </c:pt>
                <c:pt idx="2">
                  <c:v>232150.1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045760"/>
        <c:axId val="116647040"/>
        <c:axId val="0"/>
      </c:bar3DChart>
      <c:catAx>
        <c:axId val="213045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6647040"/>
        <c:crosses val="autoZero"/>
        <c:auto val="1"/>
        <c:lblAlgn val="ctr"/>
        <c:lblOffset val="100"/>
        <c:noMultiLvlLbl val="0"/>
      </c:catAx>
      <c:valAx>
        <c:axId val="1166470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3045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193393029146439E-2"/>
          <c:y val="0.16969837338986976"/>
          <c:w val="0.92302824593859589"/>
          <c:h val="0.545540502363179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elete val="1"/>
          </c:dLbls>
          <c:cat>
            <c:strRef>
              <c:f>Лист1!$A$1:$A$2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Лист1!$B$1:$B$2</c:f>
              <c:numCache>
                <c:formatCode>#,##0.0</c:formatCode>
                <c:ptCount val="2"/>
                <c:pt idx="0">
                  <c:v>158563.5</c:v>
                </c:pt>
                <c:pt idx="1">
                  <c:v>158202.79999999999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3244928"/>
        <c:axId val="116651648"/>
        <c:axId val="0"/>
      </c:bar3DChart>
      <c:catAx>
        <c:axId val="21324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16651648"/>
        <c:crosses val="autoZero"/>
        <c:auto val="1"/>
        <c:lblAlgn val="ctr"/>
        <c:lblOffset val="100"/>
        <c:noMultiLvlLbl val="0"/>
      </c:catAx>
      <c:valAx>
        <c:axId val="1166516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32449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137314563058846E-2"/>
          <c:y val="7.3209894917336371E-2"/>
          <c:w val="0.89908382421936051"/>
          <c:h val="0.7265319271357280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lt1"/>
            </a:solidFill>
            <a:ln w="15875" cap="flat" cmpd="sng" algn="ctr">
              <a:solidFill>
                <a:schemeClr val="dk1">
                  <a:shade val="75000"/>
                  <a:lumMod val="8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cat>
            <c:strRef>
              <c:f>Лист1!$A$2:$A$3</c:f>
              <c:strCache>
                <c:ptCount val="2"/>
                <c:pt idx="0">
                  <c:v>2022 г.</c:v>
                </c:pt>
                <c:pt idx="1">
                  <c:v>2023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71492.3</c:v>
                </c:pt>
                <c:pt idx="1">
                  <c:v>74211.899999999994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549056"/>
        <c:axId val="116652224"/>
        <c:axId val="0"/>
      </c:bar3DChart>
      <c:catAx>
        <c:axId val="213549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Liberation Serif" panose="02020603050405020304" pitchFamily="18" charset="0"/>
              </a:defRPr>
            </a:pPr>
            <a:endParaRPr lang="ru-RU"/>
          </a:p>
        </c:txPr>
        <c:crossAx val="116652224"/>
        <c:crosses val="autoZero"/>
        <c:auto val="1"/>
        <c:lblAlgn val="ctr"/>
        <c:lblOffset val="100"/>
        <c:noMultiLvlLbl val="0"/>
      </c:catAx>
      <c:valAx>
        <c:axId val="11665222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354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55928595800628778"/>
          <c:y val="5.818622391514891E-2"/>
          <c:w val="0.42225679345434602"/>
          <c:h val="0.741950205726226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explosion val="6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8.2032215730517069E-3"/>
                  <c:y val="-0.465489791321191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660470112418122E-2"/>
                  <c:y val="-4.52559519340047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524161797887802E-3"/>
                  <c:y val="-0.1066747438444396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914497078732678E-2"/>
                  <c:y val="-0.1293027198114420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0254026966314633"/>
                  <c:y val="-0.109907311839725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Выполнение муниципальных заданий по организации предоставления доп.образования детей в сфере культуры - 56 137,5 тыс. руб. (75,6%)</c:v>
                </c:pt>
                <c:pt idx="1">
                  <c:v>Реализация проекта "Благоустроенная площадка музыкальной школы - территория для реализации творческих возможностей" в рамках инициативного бюджетирования  - 1 780,0 тыс. руб. (2,4%)</c:v>
                </c:pt>
                <c:pt idx="2">
                  <c:v>  Оснащение муниципальных организаций дополнительного образования (детских школ искусств) музыкальными инструментами, оборудованием и учебными материалами на условиях софинансирования из федерального бюджета - 5 903,3 тыс. руб. (8,0%)</c:v>
                </c:pt>
                <c:pt idx="3">
                  <c:v>укреплению и развитию материально-технической базы муниципальных учреждений дополнительного образования - 3 674,0 тыс. руб. (5,0%)</c:v>
                </c:pt>
                <c:pt idx="4">
                  <c:v> Капитальный и текущий ремонт зданий, сооружений и помещений, укрепление и развитие материально-технической базы муниципальных учреждений дополнительного образования  - 6 717,1 тыс. руб. (9,0%)                                                             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#,##0.0">
                  <c:v>75.599999999999994</c:v>
                </c:pt>
                <c:pt idx="1">
                  <c:v>2.4</c:v>
                </c:pt>
                <c:pt idx="2">
                  <c:v>8</c:v>
                </c:pt>
                <c:pt idx="3" formatCode="#,##0.00">
                  <c:v>5</c:v>
                </c:pt>
                <c:pt idx="4" formatCode="#,##0.00">
                  <c:v>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900"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0254026966314634E-2"/>
          <c:y val="0"/>
          <c:w val="0.50439074205082812"/>
          <c:h val="1"/>
        </c:manualLayout>
      </c:layout>
      <c:overlay val="0"/>
      <c:txPr>
        <a:bodyPr/>
        <a:lstStyle/>
        <a:p>
          <a:pPr>
            <a:defRPr sz="9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562506515835757E-3"/>
          <c:w val="0.96339505254133329"/>
          <c:h val="0.734293314019749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1.8574950343327932E-2"/>
                  <c:y val="-0.30252618607516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677350468652676E-2"/>
                  <c:y val="-0.301934865361458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012538756273778E-2"/>
                  <c:y val="-0.36218504035819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2021 г.</c:v>
                </c:pt>
                <c:pt idx="1">
                  <c:v>Факт 2022 г.</c:v>
                </c:pt>
                <c:pt idx="2">
                  <c:v>Факт 2023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120953.4</c:v>
                </c:pt>
                <c:pt idx="1">
                  <c:v>113514.5</c:v>
                </c:pt>
                <c:pt idx="2">
                  <c:v>133106.6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551616"/>
        <c:axId val="185215808"/>
        <c:axId val="0"/>
      </c:bar3DChart>
      <c:catAx>
        <c:axId val="21355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5215808"/>
        <c:crosses val="autoZero"/>
        <c:auto val="1"/>
        <c:lblAlgn val="ctr"/>
        <c:lblOffset val="100"/>
        <c:noMultiLvlLbl val="0"/>
      </c:catAx>
      <c:valAx>
        <c:axId val="1852158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355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81231652226968"/>
          <c:y val="0.15319111648001552"/>
          <c:w val="0.71946596329221379"/>
          <c:h val="0.766134553124771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Норматив отчислений в бюджет ГО по налогу на доходы физических лиц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effectLst/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layout>
                <c:manualLayout>
                  <c:x val="-0.19945915971022377"/>
                  <c:y val="-1.955964204290290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049757183288494"/>
                  <c:y val="-7.100150061573759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740136218386295"/>
                  <c:y val="2.55507604006440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0.46</c:v>
                </c:pt>
                <c:pt idx="1">
                  <c:v>0.44</c:v>
                </c:pt>
                <c:pt idx="2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1883136"/>
        <c:axId val="166748160"/>
      </c:barChart>
      <c:catAx>
        <c:axId val="161883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66748160"/>
        <c:crosses val="autoZero"/>
        <c:auto val="1"/>
        <c:lblAlgn val="ctr"/>
        <c:lblOffset val="100"/>
        <c:noMultiLvlLbl val="0"/>
      </c:catAx>
      <c:valAx>
        <c:axId val="166748160"/>
        <c:scaling>
          <c:orientation val="minMax"/>
          <c:max val="0.55000000000000004"/>
          <c:min val="0"/>
        </c:scaling>
        <c:delete val="0"/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1"/>
        <c:majorTickMark val="none"/>
        <c:minorTickMark val="none"/>
        <c:tickLblPos val="nextTo"/>
        <c:spPr>
          <a:ln w="9525"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100"/>
            </a:pPr>
            <a:endParaRPr lang="ru-RU"/>
          </a:p>
        </c:txPr>
        <c:crossAx val="161883136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5.0000094151497407E-2"/>
          <c:y val="1.5117367911501879E-2"/>
          <c:w val="0.89701050165800789"/>
          <c:h val="0.11096184930938806"/>
        </c:manualLayout>
      </c:layout>
      <c:overlay val="0"/>
      <c:txPr>
        <a:bodyPr/>
        <a:lstStyle/>
        <a:p>
          <a:pPr>
            <a:defRPr sz="17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  <a:scene3d>
      <a:camera prst="orthographicFront"/>
      <a:lightRig rig="threePt" dir="t"/>
    </a:scene3d>
  </c:spPr>
  <c:txPr>
    <a:bodyPr/>
    <a:lstStyle/>
    <a:p>
      <a:pPr>
        <a:defRPr sz="1800">
          <a:latin typeface="Liberation Serif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9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68274853801354E-3"/>
          <c:y val="1.4970060890416482E-2"/>
          <c:w val="0.63735490175633436"/>
          <c:h val="0.972689211780702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8100">
              <a:solidFill>
                <a:schemeClr val="bg1"/>
              </a:solidFill>
            </a:ln>
          </c:spPr>
          <c:explosion val="15"/>
          <c:dPt>
            <c:idx val="0"/>
            <c:bubble3D val="0"/>
            <c:explosion val="18"/>
            <c:spPr>
              <a:solidFill>
                <a:schemeClr val="accent3">
                  <a:lumMod val="60000"/>
                  <a:lumOff val="4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explosion val="46"/>
            <c:spPr>
              <a:solidFill>
                <a:schemeClr val="accent6">
                  <a:lumMod val="60000"/>
                  <a:lumOff val="4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/>
            </c:spPr>
          </c:dPt>
          <c:dPt>
            <c:idx val="2"/>
            <c:bubble3D val="0"/>
            <c:explosion val="21"/>
            <c:spPr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explosion val="33"/>
            <c:spPr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0.21784222709551659"/>
                  <c:y val="-8.465234643138176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31262183235869"/>
                  <c:y val="-0.29763425869536525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51608187134508E-2"/>
                  <c:y val="1.6760550303720314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7992324561403545E-2"/>
                  <c:y val="0.14661475668969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Пенсионное обеспечение -                                                          9 912,2 тыс. руб.</c:v>
                </c:pt>
                <c:pt idx="1">
                  <c:v>Социальное обеспечение населения -                                  145 944,4 тыс. руб.</c:v>
                </c:pt>
                <c:pt idx="2">
                  <c:v>Охрана семьи и детства - 4 635,9 тыс. руб.</c:v>
                </c:pt>
                <c:pt idx="3">
                  <c:v>Другие вопросы в области социальной политики - 10 598,5  тыс. руб.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5.8000000000000003E-2</c:v>
                </c:pt>
                <c:pt idx="1">
                  <c:v>0.85299999999999998</c:v>
                </c:pt>
                <c:pt idx="2">
                  <c:v>2.7E-2</c:v>
                </c:pt>
                <c:pt idx="3">
                  <c:v>6.2E-2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9185547375627423"/>
          <c:y val="2.8934931866506152E-2"/>
          <c:w val="0.40814452624372582"/>
          <c:h val="0.96333315226248062"/>
        </c:manualLayout>
      </c:layout>
      <c:overlay val="0"/>
      <c:txPr>
        <a:bodyPr/>
        <a:lstStyle/>
        <a:p>
          <a:pPr>
            <a:defRPr sz="1200" b="1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974259614057704E-2"/>
          <c:y val="0.15722367162421616"/>
          <c:w val="0.98502582103929204"/>
          <c:h val="0.604506245337819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2.6621779969940456E-2"/>
                  <c:y val="-0.325147404256669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966010850382316E-2"/>
                  <c:y val="-0.32286218542982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239884959801296E-2"/>
                  <c:y val="-0.32659441462534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2021 г.</c:v>
                </c:pt>
                <c:pt idx="1">
                  <c:v>Факт 2022 г.</c:v>
                </c:pt>
                <c:pt idx="2">
                  <c:v>Факт 2023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6650.5</c:v>
                </c:pt>
                <c:pt idx="1">
                  <c:v>7085.5</c:v>
                </c:pt>
                <c:pt idx="2">
                  <c:v>7092.3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4038016"/>
        <c:axId val="214323136"/>
        <c:axId val="0"/>
      </c:bar3DChart>
      <c:catAx>
        <c:axId val="21403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14323136"/>
        <c:crosses val="autoZero"/>
        <c:auto val="1"/>
        <c:lblAlgn val="ctr"/>
        <c:lblOffset val="100"/>
        <c:noMultiLvlLbl val="0"/>
      </c:catAx>
      <c:valAx>
        <c:axId val="2143231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403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378096036467328E-2"/>
          <c:y val="5.0187545299199568E-2"/>
          <c:w val="0.96080682393314365"/>
          <c:h val="0.684811498713492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8575" cap="flat" cmpd="sng" algn="ctr">
                <a:solidFill>
                  <a:schemeClr val="bg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6.4483175696290812E-3"/>
                  <c:y val="-0.33898753611671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01747809789479E-2"/>
                  <c:y val="-0.37429762873752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602885411672404E-2"/>
                  <c:y val="-0.3724444410154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2021 г.</c:v>
                </c:pt>
                <c:pt idx="1">
                  <c:v>Факт 2022 г.</c:v>
                </c:pt>
                <c:pt idx="2">
                  <c:v>Факт 2023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5905.4</c:v>
                </c:pt>
                <c:pt idx="1">
                  <c:v>6088.3</c:v>
                </c:pt>
                <c:pt idx="2">
                  <c:v>6347.5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239744"/>
        <c:axId val="214324864"/>
        <c:axId val="0"/>
      </c:bar3DChart>
      <c:catAx>
        <c:axId val="214239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14324864"/>
        <c:crosses val="autoZero"/>
        <c:auto val="1"/>
        <c:lblAlgn val="ctr"/>
        <c:lblOffset val="100"/>
        <c:noMultiLvlLbl val="0"/>
      </c:catAx>
      <c:valAx>
        <c:axId val="2143248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423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35391164199648"/>
          <c:y val="0.11289973628661154"/>
          <c:w val="0.8241138906669554"/>
          <c:h val="0.750599714066858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568866305077757E-2"/>
                  <c:y val="0.47592665142469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2295618823807437E-2"/>
                  <c:y val="0.41730779913342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4294455581784601E-2"/>
                  <c:y val="0.360793976107917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29636</c:v>
                </c:pt>
                <c:pt idx="1">
                  <c:v>21376</c:v>
                </c:pt>
                <c:pt idx="2">
                  <c:v>22383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165716992"/>
        <c:axId val="166750464"/>
        <c:axId val="0"/>
      </c:bar3DChart>
      <c:catAx>
        <c:axId val="16571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6750464"/>
        <c:crosses val="autoZero"/>
        <c:auto val="1"/>
        <c:lblAlgn val="ctr"/>
        <c:lblOffset val="100"/>
        <c:noMultiLvlLbl val="0"/>
      </c:catAx>
      <c:valAx>
        <c:axId val="16675046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571699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26787566632795656"/>
          <c:y val="2.3391406802752909E-2"/>
          <c:w val="0.49116630587983107"/>
          <c:h val="0.10878286915488922"/>
        </c:manualLayout>
      </c:layout>
      <c:overlay val="0"/>
      <c:txPr>
        <a:bodyPr/>
        <a:lstStyle/>
        <a:p>
          <a:pPr>
            <a:defRPr sz="1600" b="1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bg2">
          <a:lumMod val="90000"/>
        </a:scheme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0.15948981186647837"/>
          <c:y val="0.14518233354188731"/>
          <c:w val="0.80762777770454885"/>
          <c:h val="0.704084049140738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302282505009021E-2"/>
                  <c:y val="0.35819448423859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960983262396134E-2"/>
                  <c:y val="0.320442100000584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673068892728394E-2"/>
                  <c:y val="0.41264676731825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6459</c:v>
                </c:pt>
                <c:pt idx="1">
                  <c:v>8054</c:v>
                </c:pt>
                <c:pt idx="2">
                  <c:v>7529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gapDepth val="96"/>
        <c:shape val="cylinder"/>
        <c:axId val="161882112"/>
        <c:axId val="166752192"/>
        <c:axId val="0"/>
      </c:bar3DChart>
      <c:catAx>
        <c:axId val="16188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6752192"/>
        <c:crosses val="autoZero"/>
        <c:auto val="1"/>
        <c:lblAlgn val="ctr"/>
        <c:lblOffset val="100"/>
        <c:noMultiLvlLbl val="0"/>
      </c:catAx>
      <c:valAx>
        <c:axId val="16675219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18821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218477137191913"/>
          <c:y val="2.7847782994871915E-2"/>
          <c:w val="0.41011215326357336"/>
          <c:h val="0.1056136306492261"/>
        </c:manualLayout>
      </c:layout>
      <c:overlay val="0"/>
      <c:txPr>
        <a:bodyPr/>
        <a:lstStyle/>
        <a:p>
          <a:pPr>
            <a:defRPr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19050">
      <a:solidFill>
        <a:schemeClr val="bg2">
          <a:lumMod val="90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81197683016078"/>
          <c:y val="0.15734825760100746"/>
          <c:w val="0.82717174145401473"/>
          <c:h val="0.709735113606906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52082348665591E-2"/>
                  <c:y val="0.366908578785363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905517089438277E-2"/>
                  <c:y val="0.28672549455289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4995706691723515E-2"/>
                  <c:y val="0.35301020474849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12115</c:v>
                </c:pt>
                <c:pt idx="1">
                  <c:v>14382</c:v>
                </c:pt>
                <c:pt idx="2">
                  <c:v>14917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65793792"/>
        <c:axId val="166753920"/>
        <c:axId val="0"/>
      </c:bar3DChart>
      <c:catAx>
        <c:axId val="16579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70C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6753920"/>
        <c:crosses val="autoZero"/>
        <c:auto val="1"/>
        <c:lblAlgn val="ctr"/>
        <c:lblOffset val="100"/>
        <c:noMultiLvlLbl val="0"/>
      </c:catAx>
      <c:valAx>
        <c:axId val="16675392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5793792"/>
        <c:crosses val="autoZero"/>
        <c:crossBetween val="between"/>
      </c:valAx>
      <c:spPr>
        <a:solidFill>
          <a:schemeClr val="bg1"/>
        </a:solidFill>
        <a:ln w="6350">
          <a:noFill/>
        </a:ln>
      </c:spPr>
    </c:plotArea>
    <c:plotVisOnly val="1"/>
    <c:dispBlanksAs val="gap"/>
    <c:showDLblsOverMax val="0"/>
  </c:chart>
  <c:spPr>
    <a:solidFill>
      <a:schemeClr val="bg1"/>
    </a:solidFill>
    <a:ln w="12700">
      <a:solidFill>
        <a:schemeClr val="bg2">
          <a:lumMod val="90000"/>
        </a:scheme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5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7281197683016078"/>
          <c:y val="0.16292509821797338"/>
          <c:w val="0.82717174145401473"/>
          <c:h val="0.701576717079941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0582895004003389E-2"/>
                  <c:y val="0.14861971886662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853920445620985E-2"/>
                  <c:y val="0.25568626578992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09891621237487E-2"/>
                  <c:y val="0.353431936313658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2">
                        <a:lumMod val="5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66722</c:v>
                </c:pt>
                <c:pt idx="1">
                  <c:v>103775</c:v>
                </c:pt>
                <c:pt idx="2">
                  <c:v>87799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65980672"/>
        <c:axId val="166755072"/>
        <c:axId val="0"/>
      </c:bar3DChart>
      <c:catAx>
        <c:axId val="165980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B050"/>
            </a:solidFill>
          </a:ln>
        </c:spPr>
        <c:txPr>
          <a:bodyPr/>
          <a:lstStyle/>
          <a:p>
            <a:pPr>
              <a:defRPr sz="1300" b="1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6755072"/>
        <c:crosses val="autoZero"/>
        <c:auto val="1"/>
        <c:lblAlgn val="ctr"/>
        <c:lblOffset val="100"/>
        <c:noMultiLvlLbl val="0"/>
      </c:catAx>
      <c:valAx>
        <c:axId val="16675507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65980672"/>
        <c:crosses val="autoZero"/>
        <c:crossBetween val="between"/>
      </c:valAx>
      <c:spPr>
        <a:solidFill>
          <a:schemeClr val="bg1"/>
        </a:solidFill>
        <a:ln w="6350">
          <a:noFill/>
        </a:ln>
      </c:spPr>
    </c:plotArea>
    <c:plotVisOnly val="1"/>
    <c:dispBlanksAs val="gap"/>
    <c:showDLblsOverMax val="0"/>
  </c:chart>
  <c:spPr>
    <a:solidFill>
      <a:schemeClr val="bg1"/>
    </a:solidFill>
    <a:ln w="12700">
      <a:solidFill>
        <a:schemeClr val="bg2">
          <a:lumMod val="90000"/>
          <a:alpha val="67000"/>
        </a:scheme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904009720534804E-2"/>
          <c:y val="7.5757575757576575E-3"/>
          <c:w val="0.91859052247873663"/>
          <c:h val="0.8030303030303029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0296192"/>
        <c:axId val="60702720"/>
        <c:axId val="0"/>
      </c:bar3DChart>
      <c:catAx>
        <c:axId val="6029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60702720"/>
        <c:crosses val="autoZero"/>
        <c:auto val="1"/>
        <c:lblAlgn val="ctr"/>
        <c:lblOffset val="100"/>
        <c:noMultiLvlLbl val="0"/>
      </c:catAx>
      <c:valAx>
        <c:axId val="6070272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60296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3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68109946352471E-2"/>
          <c:y val="7.3919440128542943E-2"/>
          <c:w val="0.91040451540779632"/>
          <c:h val="0.6990371716575438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- 96 068,9 тыс.руб.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7.7160493827160542E-3"/>
                  <c:y val="-8.673899621353550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47363,5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71604938271602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864197530864204E-3"/>
                  <c:y val="-1.1565199495138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6189745395521024E-3"/>
                  <c:y val="-4.1858947679113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296296296296311E-3"/>
                  <c:y val="-8.67389962135355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1.73477992427071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Liberation Serif" panose="02020603050405020304" pitchFamily="18" charset="0"/>
                      </a:rPr>
                      <a:t>2606</a:t>
                    </a:r>
                    <a:r>
                      <a:rPr lang="en-US" dirty="0" smtClean="0">
                        <a:latin typeface="Liberation Serif" panose="02020603050405020304" pitchFamily="18" charset="0"/>
                      </a:rPr>
                      <a:t>,</a:t>
                    </a:r>
                    <a:r>
                      <a:rPr lang="ru-RU" dirty="0" smtClean="0">
                        <a:latin typeface="Liberation Serif" panose="02020603050405020304" pitchFamily="18" charset="0"/>
                      </a:rPr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9407043285209363E-3"/>
                  <c:y val="-6.300502265917385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7431,9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47363.5</c:v>
                </c:pt>
                <c:pt idx="1">
                  <c:v>6496.1</c:v>
                </c:pt>
                <c:pt idx="2" formatCode="General">
                  <c:v>8586.6</c:v>
                </c:pt>
                <c:pt idx="3" formatCode="General">
                  <c:v>9847.2000000000007</c:v>
                </c:pt>
                <c:pt idx="4">
                  <c:v>13737</c:v>
                </c:pt>
                <c:pt idx="5">
                  <c:v>2606.6</c:v>
                </c:pt>
                <c:pt idx="6" formatCode="General">
                  <c:v>7431.9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- 78 879,2 тыс.руб.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flat" dir="tl">
                <a:rot lat="0" lon="0" rev="6360000"/>
              </a:lightRig>
            </a:scene3d>
            <a:sp3d prstMaterial="flat">
              <a:bevelT w="12700" h="12700"/>
            </a:sp3d>
          </c:spPr>
          <c:invertIfNegative val="0"/>
          <c:dLbls>
            <c:dLbl>
              <c:idx val="0"/>
              <c:layout>
                <c:manualLayout>
                  <c:x val="2.5749022236700631E-2"/>
                  <c:y val="-1.4456727030329963E-2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61728395061731E-2"/>
                  <c:y val="-2.8912998737845156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04938271605013E-2"/>
                  <c:y val="-5.7825997475690347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761333486486436E-2"/>
                  <c:y val="-2.1059227250040211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148148148148147E-2"/>
                  <c:y val="-8.6738996213535507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196692834506146E-2"/>
                  <c:y val="2.5867772569217016E-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160494408342576E-2"/>
                  <c:y val="-1.920350475154502E-2"/>
                </c:manualLayout>
              </c:layout>
              <c:spPr/>
              <c:txPr>
                <a:bodyPr/>
                <a:lstStyle/>
                <a:p>
                  <a:pPr>
                    <a:defRPr sz="1200" b="0">
                      <a:latin typeface="Liberation Serif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арендная плата за земельные участки</c:v>
                </c:pt>
                <c:pt idx="1">
                  <c:v>аренда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реализация имущества</c:v>
                </c:pt>
                <c:pt idx="4">
                  <c:v>продажа земельных участков</c:v>
                </c:pt>
                <c:pt idx="5">
                  <c:v>штрафы</c:v>
                </c:pt>
                <c:pt idx="6">
                  <c:v>прочие неналоговые платежи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43888.2</c:v>
                </c:pt>
                <c:pt idx="1">
                  <c:v>5339</c:v>
                </c:pt>
                <c:pt idx="2" formatCode="General">
                  <c:v>8699.1</c:v>
                </c:pt>
                <c:pt idx="3" formatCode="General">
                  <c:v>4913.2</c:v>
                </c:pt>
                <c:pt idx="4">
                  <c:v>7726.6</c:v>
                </c:pt>
                <c:pt idx="5">
                  <c:v>2167</c:v>
                </c:pt>
                <c:pt idx="6" formatCode="General">
                  <c:v>6146.1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5796864"/>
        <c:axId val="115886336"/>
        <c:axId val="0"/>
      </c:bar3DChart>
      <c:catAx>
        <c:axId val="165796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100">
                <a:latin typeface="Liberation Serif" panose="02020603050405020304" pitchFamily="18" charset="0"/>
              </a:defRPr>
            </a:pPr>
            <a:endParaRPr lang="ru-RU"/>
          </a:p>
        </c:txPr>
        <c:crossAx val="115886336"/>
        <c:crosses val="autoZero"/>
        <c:auto val="0"/>
        <c:lblAlgn val="ctr"/>
        <c:lblOffset val="100"/>
        <c:noMultiLvlLbl val="0"/>
      </c:catAx>
      <c:valAx>
        <c:axId val="1158863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5796864"/>
        <c:crosses val="autoZero"/>
        <c:crossBetween val="between"/>
        <c:majorUnit val="5000"/>
      </c:valAx>
    </c:plotArea>
    <c:legend>
      <c:legendPos val="r"/>
      <c:layout>
        <c:manualLayout>
          <c:xMode val="edge"/>
          <c:yMode val="edge"/>
          <c:x val="0.5336975270167722"/>
          <c:y val="0.10397393656094596"/>
          <c:w val="0.43780693388116948"/>
          <c:h val="0.20897553671482608"/>
        </c:manualLayout>
      </c:layout>
      <c:overlay val="0"/>
      <c:txPr>
        <a:bodyPr/>
        <a:lstStyle/>
        <a:p>
          <a:pPr>
            <a:defRPr sz="2000"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муниципальные займы</a:t>
          </a:r>
          <a:r>
            <a:rPr lang="ru-RU" sz="1100" b="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b="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100" b="1" u="sng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бюджетные кредиты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бюджетов других уровней бюджетной системы РФ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изменение остатков</a:t>
          </a:r>
          <a:r>
            <a:rPr lang="ru-RU" sz="1100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</a:t>
          </a:r>
          <a:r>
            <a:rPr lang="ru-RU" sz="1100" u="none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средств 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 счетах по учету средств местного бюджет</a:t>
          </a:r>
          <a:r>
            <a: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rPr>
            <a:t>а</a:t>
          </a:r>
          <a:endParaRPr lang="ru-RU" sz="1100" dirty="0">
            <a:solidFill>
              <a:schemeClr val="tx1">
                <a:lumMod val="95000"/>
                <a:lumOff val="5000"/>
              </a:schemeClr>
            </a:solidFill>
            <a:latin typeface="Liberation Serif" panose="02020603050405020304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кредиты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кредитных организаций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chemeClr val="accent6">
            <a:lumMod val="20000"/>
            <a:lumOff val="80000"/>
            <a:alpha val="70000"/>
          </a:scheme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</dgm:spPr>
      <dgm:t>
        <a:bodyPr/>
        <a:lstStyle/>
        <a:p>
          <a:r>
            <a:rPr lang="ru-RU" sz="1100" b="1" u="sng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иные источники</a:t>
          </a:r>
          <a:r>
            <a:rPr lang="ru-RU" sz="11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внутреннего финансирования дефицитов бюджета</a:t>
          </a:r>
          <a:endParaRPr lang="ru-RU" sz="11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3930" custLinFactNeighborY="-41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 custLinFactNeighborX="2362" custLinFactNeighborY="-107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 custLinFactNeighborX="-110" custLinFactNeighborY="-9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 custLinFactNeighborX="-1821" custLinFactNeighborY="-7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 custLinFactNeighborX="-3087" custLinFactNeighborY="-8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30424" custLinFactNeighborX="-5405" custLinFactNeighborY="-6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FC0E98B1-15E0-4CE5-9D80-0FCF4468D62F}" type="presOf" srcId="{21BFD246-D605-4B5D-AF25-858D0AB7E80F}" destId="{B106B6AC-D6B8-4BC9-B10C-7BC40B7F3ABC}" srcOrd="0" destOrd="0" presId="urn:microsoft.com/office/officeart/2005/8/layout/orgChart1"/>
    <dgm:cxn modelId="{BD857791-7880-4560-A540-F4EE8D295BAE}" type="presOf" srcId="{5B22239E-C452-48CE-8064-FD0A60A3AD66}" destId="{426C9882-ED46-4D23-B6CE-BAB1629531F1}" srcOrd="1" destOrd="0" presId="urn:microsoft.com/office/officeart/2005/8/layout/orgChart1"/>
    <dgm:cxn modelId="{2860A332-FD5D-417A-B56B-932A964B38F3}" type="presOf" srcId="{C7325B33-6C51-42EB-AB9F-44A5356756E4}" destId="{45B49EC4-04C8-4B28-ABDA-EA675C7245D4}" srcOrd="1" destOrd="0" presId="urn:microsoft.com/office/officeart/2005/8/layout/orgChart1"/>
    <dgm:cxn modelId="{666E8EE2-761A-47C3-9676-26F726863321}" type="presOf" srcId="{5B22239E-C452-48CE-8064-FD0A60A3AD66}" destId="{B32C14C6-CBDD-423A-9CF2-54BC9D0FB1D8}" srcOrd="0" destOrd="0" presId="urn:microsoft.com/office/officeart/2005/8/layout/orgChart1"/>
    <dgm:cxn modelId="{DF4B38D1-995C-4906-A537-D457148C7DF9}" type="presOf" srcId="{841EF261-3455-4948-871A-60EFACD3B96E}" destId="{A35EE409-8968-406D-A7FE-984D85C0C37D}" srcOrd="1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24D1FFFE-F159-4E96-843F-FE4D33920403}" type="presOf" srcId="{99DCA5EF-D520-42C3-80B6-5A3CC0D73ED4}" destId="{5CBFC9DD-1BFA-43FA-A7F0-B0184FDBA362}" srcOrd="0" destOrd="0" presId="urn:microsoft.com/office/officeart/2005/8/layout/orgChart1"/>
    <dgm:cxn modelId="{BF4EDCC1-EF22-4045-A38F-EF3EAE2491FC}" type="presOf" srcId="{A87A442F-DBFE-4D07-881B-A1F64A2028BA}" destId="{70006F8B-9844-4645-9E8E-EE478A77DAC3}" srcOrd="0" destOrd="0" presId="urn:microsoft.com/office/officeart/2005/8/layout/orgChart1"/>
    <dgm:cxn modelId="{AC7215A1-A221-419E-97EB-BDBA51FF9484}" type="presOf" srcId="{C95532D5-1E08-43C2-B300-3DCA73A99091}" destId="{6EF4E044-533F-417A-AA2B-450822FF7438}" srcOrd="0" destOrd="0" presId="urn:microsoft.com/office/officeart/2005/8/layout/orgChart1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5A2B299F-6669-4F6F-BC92-CDEF60FB479B}" type="presOf" srcId="{F95C8189-E00D-49F0-85AD-8049368408CA}" destId="{9C424BDC-F7FD-4A59-B529-C97AFCA5A410}" srcOrd="0" destOrd="0" presId="urn:microsoft.com/office/officeart/2005/8/layout/orgChart1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1C77306B-5D8E-4F6D-99B5-9259B521603C}" type="presOf" srcId="{7366C9B0-75E2-40F2-BA5F-9C6DF0E44F55}" destId="{8A27DAD4-4946-46B8-AFCA-40845E25493A}" srcOrd="0" destOrd="0" presId="urn:microsoft.com/office/officeart/2005/8/layout/orgChart1"/>
    <dgm:cxn modelId="{CB5F165E-7051-4761-AC03-5ABB9B29D90C}" type="presOf" srcId="{06BB9EAB-23F8-4598-A938-67FC31DFF593}" destId="{B47B2ADC-BD8F-4191-9BB4-0738C4B9D829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A0B4B8C7-6438-4D83-8B0C-112F2ED8C551}" type="presOf" srcId="{C7325B33-6C51-42EB-AB9F-44A5356756E4}" destId="{DCCD4B16-F589-49A8-854E-9A61035B9377}" srcOrd="0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4E8BFDC4-E2D7-4CBD-8A0F-34CD6C684225}" type="presOf" srcId="{841EF261-3455-4948-871A-60EFACD3B96E}" destId="{02FF6611-C0F3-420E-8CCC-A56BA3DCEC38}" srcOrd="0" destOrd="0" presId="urn:microsoft.com/office/officeart/2005/8/layout/orgChart1"/>
    <dgm:cxn modelId="{464299D8-C5F7-45C2-8A76-76A1AD762925}" type="presOf" srcId="{06BB9EAB-23F8-4598-A938-67FC31DFF593}" destId="{4B2D497D-CF1A-49BF-A821-1D59CA24A351}" srcOrd="0" destOrd="0" presId="urn:microsoft.com/office/officeart/2005/8/layout/orgChart1"/>
    <dgm:cxn modelId="{5F9014CD-3B76-4A62-B2D0-861D595D4DE2}" type="presOf" srcId="{698512CA-CC5A-439D-8441-E51B7613B984}" destId="{F8E5F9FE-4B30-4865-94C1-89AB7FA9194E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5C293EF8-D48C-452F-B0F6-AEFF4AAA0D09}" type="presOf" srcId="{21BFD246-D605-4B5D-AF25-858D0AB7E80F}" destId="{F1DCD35F-17FC-48D4-991F-AA01F1424B21}" srcOrd="1" destOrd="0" presId="urn:microsoft.com/office/officeart/2005/8/layout/orgChart1"/>
    <dgm:cxn modelId="{CCEC0F11-30CB-4F5F-9795-2BFE05C5D655}" type="presOf" srcId="{F95F4148-19BF-4590-A242-1F4D1F1E9F8B}" destId="{38C41AAF-40C2-4E92-A51B-2DF1470D6DE3}" srcOrd="0" destOrd="0" presId="urn:microsoft.com/office/officeart/2005/8/layout/orgChart1"/>
    <dgm:cxn modelId="{910E1BB6-A5DF-4192-B421-24A2EE1D782E}" type="presOf" srcId="{F95C8189-E00D-49F0-85AD-8049368408CA}" destId="{5AA5CA17-25BD-4826-A218-C5257F97566F}" srcOrd="1" destOrd="0" presId="urn:microsoft.com/office/officeart/2005/8/layout/orgChart1"/>
    <dgm:cxn modelId="{6BBFB41E-029B-4254-B6D4-9A51D4D46B98}" type="presParOf" srcId="{70006F8B-9844-4645-9E8E-EE478A77DAC3}" destId="{E51E7C7E-7C94-4D34-BA88-2AA73281BF09}" srcOrd="0" destOrd="0" presId="urn:microsoft.com/office/officeart/2005/8/layout/orgChart1"/>
    <dgm:cxn modelId="{47C13991-ECE4-4C3E-8AFA-EC974FD684C5}" type="presParOf" srcId="{E51E7C7E-7C94-4D34-BA88-2AA73281BF09}" destId="{15B6F972-ABED-499D-ADB3-03CA314026C3}" srcOrd="0" destOrd="0" presId="urn:microsoft.com/office/officeart/2005/8/layout/orgChart1"/>
    <dgm:cxn modelId="{91B86F3C-CA5F-4B0D-B828-EBBF74497A5E}" type="presParOf" srcId="{15B6F972-ABED-499D-ADB3-03CA314026C3}" destId="{02FF6611-C0F3-420E-8CCC-A56BA3DCEC38}" srcOrd="0" destOrd="0" presId="urn:microsoft.com/office/officeart/2005/8/layout/orgChart1"/>
    <dgm:cxn modelId="{3D631D97-FFA4-40A0-B93D-8CF7C7B693FA}" type="presParOf" srcId="{15B6F972-ABED-499D-ADB3-03CA314026C3}" destId="{A35EE409-8968-406D-A7FE-984D85C0C37D}" srcOrd="1" destOrd="0" presId="urn:microsoft.com/office/officeart/2005/8/layout/orgChart1"/>
    <dgm:cxn modelId="{B62B41EF-E2EF-4BBD-B862-43EE85391859}" type="presParOf" srcId="{E51E7C7E-7C94-4D34-BA88-2AA73281BF09}" destId="{65380B9C-31BC-4669-853F-63E2F53B334E}" srcOrd="1" destOrd="0" presId="urn:microsoft.com/office/officeart/2005/8/layout/orgChart1"/>
    <dgm:cxn modelId="{BF397500-EF82-4E0E-9648-DC39B390B18A}" type="presParOf" srcId="{65380B9C-31BC-4669-853F-63E2F53B334E}" destId="{5CBFC9DD-1BFA-43FA-A7F0-B0184FDBA362}" srcOrd="0" destOrd="0" presId="urn:microsoft.com/office/officeart/2005/8/layout/orgChart1"/>
    <dgm:cxn modelId="{824F134F-AD6B-406E-B143-9220960E4988}" type="presParOf" srcId="{65380B9C-31BC-4669-853F-63E2F53B334E}" destId="{79629C5F-55B1-4E2F-B8F9-0A40869748B6}" srcOrd="1" destOrd="0" presId="urn:microsoft.com/office/officeart/2005/8/layout/orgChart1"/>
    <dgm:cxn modelId="{F3FEF2B7-CEEC-4D01-A8CC-7909641635FF}" type="presParOf" srcId="{79629C5F-55B1-4E2F-B8F9-0A40869748B6}" destId="{13CA6194-EA7C-49DA-A336-AB87282A1DDA}" srcOrd="0" destOrd="0" presId="urn:microsoft.com/office/officeart/2005/8/layout/orgChart1"/>
    <dgm:cxn modelId="{6DBFB871-6D9C-45D6-B813-11AD8A3B474C}" type="presParOf" srcId="{13CA6194-EA7C-49DA-A336-AB87282A1DDA}" destId="{DCCD4B16-F589-49A8-854E-9A61035B9377}" srcOrd="0" destOrd="0" presId="urn:microsoft.com/office/officeart/2005/8/layout/orgChart1"/>
    <dgm:cxn modelId="{AF89C546-4FE5-4899-8B99-9EBAC139B0F8}" type="presParOf" srcId="{13CA6194-EA7C-49DA-A336-AB87282A1DDA}" destId="{45B49EC4-04C8-4B28-ABDA-EA675C7245D4}" srcOrd="1" destOrd="0" presId="urn:microsoft.com/office/officeart/2005/8/layout/orgChart1"/>
    <dgm:cxn modelId="{4647CFE6-C7A8-4625-9E52-647B34B22A0E}" type="presParOf" srcId="{79629C5F-55B1-4E2F-B8F9-0A40869748B6}" destId="{DF7C73FC-D0F8-4B63-BA59-BEE72D77FB6D}" srcOrd="1" destOrd="0" presId="urn:microsoft.com/office/officeart/2005/8/layout/orgChart1"/>
    <dgm:cxn modelId="{1D7CD391-17AF-4325-9281-EC890F30D4CA}" type="presParOf" srcId="{79629C5F-55B1-4E2F-B8F9-0A40869748B6}" destId="{7968151F-915E-4E47-849C-04EEE189D214}" srcOrd="2" destOrd="0" presId="urn:microsoft.com/office/officeart/2005/8/layout/orgChart1"/>
    <dgm:cxn modelId="{5535DBC1-D2FB-4D92-B423-EE8651A913A1}" type="presParOf" srcId="{65380B9C-31BC-4669-853F-63E2F53B334E}" destId="{6EF4E044-533F-417A-AA2B-450822FF7438}" srcOrd="2" destOrd="0" presId="urn:microsoft.com/office/officeart/2005/8/layout/orgChart1"/>
    <dgm:cxn modelId="{51F3DD32-A3BA-4F65-97B2-50A71E939F89}" type="presParOf" srcId="{65380B9C-31BC-4669-853F-63E2F53B334E}" destId="{6F8EF03A-6A29-4F5F-BE3C-DB0FC89DACE7}" srcOrd="3" destOrd="0" presId="urn:microsoft.com/office/officeart/2005/8/layout/orgChart1"/>
    <dgm:cxn modelId="{5B658965-9A95-4405-A819-D8044869BB16}" type="presParOf" srcId="{6F8EF03A-6A29-4F5F-BE3C-DB0FC89DACE7}" destId="{A341EA99-E0BB-45DE-A9AF-2A5335840B80}" srcOrd="0" destOrd="0" presId="urn:microsoft.com/office/officeart/2005/8/layout/orgChart1"/>
    <dgm:cxn modelId="{39190547-EB8F-4654-A504-92AABE9AFD7F}" type="presParOf" srcId="{A341EA99-E0BB-45DE-A9AF-2A5335840B80}" destId="{9C424BDC-F7FD-4A59-B529-C97AFCA5A410}" srcOrd="0" destOrd="0" presId="urn:microsoft.com/office/officeart/2005/8/layout/orgChart1"/>
    <dgm:cxn modelId="{EC96CBF7-80CA-4BA8-9EED-556E3248C715}" type="presParOf" srcId="{A341EA99-E0BB-45DE-A9AF-2A5335840B80}" destId="{5AA5CA17-25BD-4826-A218-C5257F97566F}" srcOrd="1" destOrd="0" presId="urn:microsoft.com/office/officeart/2005/8/layout/orgChart1"/>
    <dgm:cxn modelId="{25AF3140-59A2-4854-9712-FA7A9A6AC8FC}" type="presParOf" srcId="{6F8EF03A-6A29-4F5F-BE3C-DB0FC89DACE7}" destId="{FC97CC02-FE27-4EEF-8847-7274A66297F6}" srcOrd="1" destOrd="0" presId="urn:microsoft.com/office/officeart/2005/8/layout/orgChart1"/>
    <dgm:cxn modelId="{019508ED-6387-4FA6-B82F-218DAD7C015E}" type="presParOf" srcId="{6F8EF03A-6A29-4F5F-BE3C-DB0FC89DACE7}" destId="{C9F0F6CA-7AFB-4AFD-93EF-5AAE23DB2E88}" srcOrd="2" destOrd="0" presId="urn:microsoft.com/office/officeart/2005/8/layout/orgChart1"/>
    <dgm:cxn modelId="{D1F640BF-FDF2-4F93-B546-372DFDF5DDFB}" type="presParOf" srcId="{65380B9C-31BC-4669-853F-63E2F53B334E}" destId="{F8E5F9FE-4B30-4865-94C1-89AB7FA9194E}" srcOrd="4" destOrd="0" presId="urn:microsoft.com/office/officeart/2005/8/layout/orgChart1"/>
    <dgm:cxn modelId="{72CAEBF0-B61F-42F8-B92D-4015320B027A}" type="presParOf" srcId="{65380B9C-31BC-4669-853F-63E2F53B334E}" destId="{87EAC55C-2DF7-4AFC-9B65-A665F2C50C5B}" srcOrd="5" destOrd="0" presId="urn:microsoft.com/office/officeart/2005/8/layout/orgChart1"/>
    <dgm:cxn modelId="{5D39BFC2-9AF1-4865-868C-66D6DB15B193}" type="presParOf" srcId="{87EAC55C-2DF7-4AFC-9B65-A665F2C50C5B}" destId="{98092DF8-FE1B-48F4-AFA3-91A0DD802585}" srcOrd="0" destOrd="0" presId="urn:microsoft.com/office/officeart/2005/8/layout/orgChart1"/>
    <dgm:cxn modelId="{80DA5A0A-2057-4DB5-B145-B273693C7264}" type="presParOf" srcId="{98092DF8-FE1B-48F4-AFA3-91A0DD802585}" destId="{4B2D497D-CF1A-49BF-A821-1D59CA24A351}" srcOrd="0" destOrd="0" presId="urn:microsoft.com/office/officeart/2005/8/layout/orgChart1"/>
    <dgm:cxn modelId="{0808A489-3305-4497-B326-1F6B530A0434}" type="presParOf" srcId="{98092DF8-FE1B-48F4-AFA3-91A0DD802585}" destId="{B47B2ADC-BD8F-4191-9BB4-0738C4B9D829}" srcOrd="1" destOrd="0" presId="urn:microsoft.com/office/officeart/2005/8/layout/orgChart1"/>
    <dgm:cxn modelId="{3C679723-FB96-406A-A9AF-C7F930805CEA}" type="presParOf" srcId="{87EAC55C-2DF7-4AFC-9B65-A665F2C50C5B}" destId="{8E762C16-505F-44D7-B31F-7C17227DF8D6}" srcOrd="1" destOrd="0" presId="urn:microsoft.com/office/officeart/2005/8/layout/orgChart1"/>
    <dgm:cxn modelId="{2F7AC56C-B117-42B9-845B-0088D041FB90}" type="presParOf" srcId="{87EAC55C-2DF7-4AFC-9B65-A665F2C50C5B}" destId="{0C3FDCF8-160D-411B-BAA4-6C6933A61DC0}" srcOrd="2" destOrd="0" presId="urn:microsoft.com/office/officeart/2005/8/layout/orgChart1"/>
    <dgm:cxn modelId="{C4DAB0FD-4D62-437D-9A7A-FEB0B4588541}" type="presParOf" srcId="{65380B9C-31BC-4669-853F-63E2F53B334E}" destId="{38C41AAF-40C2-4E92-A51B-2DF1470D6DE3}" srcOrd="6" destOrd="0" presId="urn:microsoft.com/office/officeart/2005/8/layout/orgChart1"/>
    <dgm:cxn modelId="{3E3987DC-D439-45F4-9D3C-CCED7AF15559}" type="presParOf" srcId="{65380B9C-31BC-4669-853F-63E2F53B334E}" destId="{65F66B12-824B-40B0-9D98-AE4793CDAF13}" srcOrd="7" destOrd="0" presId="urn:microsoft.com/office/officeart/2005/8/layout/orgChart1"/>
    <dgm:cxn modelId="{8180B729-6CCB-4FE1-934C-398FB062C2F7}" type="presParOf" srcId="{65F66B12-824B-40B0-9D98-AE4793CDAF13}" destId="{18D925C5-82C8-474B-8672-1017F48FE468}" srcOrd="0" destOrd="0" presId="urn:microsoft.com/office/officeart/2005/8/layout/orgChart1"/>
    <dgm:cxn modelId="{DB0FD5D8-D5E1-4A25-8057-81280628BAD0}" type="presParOf" srcId="{18D925C5-82C8-474B-8672-1017F48FE468}" destId="{B32C14C6-CBDD-423A-9CF2-54BC9D0FB1D8}" srcOrd="0" destOrd="0" presId="urn:microsoft.com/office/officeart/2005/8/layout/orgChart1"/>
    <dgm:cxn modelId="{0485D736-6CA1-4134-A94A-23114896AF54}" type="presParOf" srcId="{18D925C5-82C8-474B-8672-1017F48FE468}" destId="{426C9882-ED46-4D23-B6CE-BAB1629531F1}" srcOrd="1" destOrd="0" presId="urn:microsoft.com/office/officeart/2005/8/layout/orgChart1"/>
    <dgm:cxn modelId="{BAF8377F-8927-44C6-82B5-E9BEE537429F}" type="presParOf" srcId="{65F66B12-824B-40B0-9D98-AE4793CDAF13}" destId="{4BDD9857-2173-462A-BFDF-86ADEA165865}" srcOrd="1" destOrd="0" presId="urn:microsoft.com/office/officeart/2005/8/layout/orgChart1"/>
    <dgm:cxn modelId="{B882D2DC-39B0-44C3-AA52-5DAE82A68409}" type="presParOf" srcId="{65F66B12-824B-40B0-9D98-AE4793CDAF13}" destId="{5468CF11-3865-4869-B9C2-C41F7EA53452}" srcOrd="2" destOrd="0" presId="urn:microsoft.com/office/officeart/2005/8/layout/orgChart1"/>
    <dgm:cxn modelId="{70B54E9B-BABB-4ACA-B3C3-18B32ED73222}" type="presParOf" srcId="{65380B9C-31BC-4669-853F-63E2F53B334E}" destId="{8A27DAD4-4946-46B8-AFCA-40845E25493A}" srcOrd="8" destOrd="0" presId="urn:microsoft.com/office/officeart/2005/8/layout/orgChart1"/>
    <dgm:cxn modelId="{33A77F85-E657-4A7A-B7FF-D7CA21459005}" type="presParOf" srcId="{65380B9C-31BC-4669-853F-63E2F53B334E}" destId="{AA4F9B11-F28E-428B-952B-A051EE9CF246}" srcOrd="9" destOrd="0" presId="urn:microsoft.com/office/officeart/2005/8/layout/orgChart1"/>
    <dgm:cxn modelId="{4CE2E6B4-FCAA-47B6-98B3-7C17CF193630}" type="presParOf" srcId="{AA4F9B11-F28E-428B-952B-A051EE9CF246}" destId="{8E7D10AF-058E-4053-9F75-433EBCA4EB36}" srcOrd="0" destOrd="0" presId="urn:microsoft.com/office/officeart/2005/8/layout/orgChart1"/>
    <dgm:cxn modelId="{E551F0F3-BD1A-4D90-9A83-1B97BE5AFB49}" type="presParOf" srcId="{8E7D10AF-058E-4053-9F75-433EBCA4EB36}" destId="{B106B6AC-D6B8-4BC9-B10C-7BC40B7F3ABC}" srcOrd="0" destOrd="0" presId="urn:microsoft.com/office/officeart/2005/8/layout/orgChart1"/>
    <dgm:cxn modelId="{D8E67631-4AFF-47B2-B942-31CF745E0D10}" type="presParOf" srcId="{8E7D10AF-058E-4053-9F75-433EBCA4EB36}" destId="{F1DCD35F-17FC-48D4-991F-AA01F1424B21}" srcOrd="1" destOrd="0" presId="urn:microsoft.com/office/officeart/2005/8/layout/orgChart1"/>
    <dgm:cxn modelId="{8DA4CF18-BB43-4907-AC5B-3D773F2F9C3C}" type="presParOf" srcId="{AA4F9B11-F28E-428B-952B-A051EE9CF246}" destId="{56272FA4-6356-41D0-9518-FA61F01D1317}" srcOrd="1" destOrd="0" presId="urn:microsoft.com/office/officeart/2005/8/layout/orgChart1"/>
    <dgm:cxn modelId="{A54AD93F-73A7-4685-8B30-4346F6E221ED}" type="presParOf" srcId="{AA4F9B11-F28E-428B-952B-A051EE9CF246}" destId="{97FD7029-9C92-405D-95DA-67EBF18FD66F}" srcOrd="2" destOrd="0" presId="urn:microsoft.com/office/officeart/2005/8/layout/orgChart1"/>
    <dgm:cxn modelId="{84B2F0ED-6590-463D-983B-043411BB6534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7DAD4-4946-46B8-AFCA-40845E25493A}">
      <dsp:nvSpPr>
        <dsp:cNvPr id="0" name=""/>
        <dsp:cNvSpPr/>
      </dsp:nvSpPr>
      <dsp:spPr>
        <a:xfrm>
          <a:off x="4304584" y="749979"/>
          <a:ext cx="3416312" cy="53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656"/>
              </a:lnTo>
              <a:lnTo>
                <a:pt x="3416312" y="391656"/>
              </a:lnTo>
              <a:lnTo>
                <a:pt x="3416312" y="538182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41AAF-40C2-4E92-A51B-2DF1470D6DE3}">
      <dsp:nvSpPr>
        <dsp:cNvPr id="0" name=""/>
        <dsp:cNvSpPr/>
      </dsp:nvSpPr>
      <dsp:spPr>
        <a:xfrm>
          <a:off x="4304584" y="749979"/>
          <a:ext cx="1760123" cy="521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08"/>
              </a:lnTo>
              <a:lnTo>
                <a:pt x="1760123" y="375308"/>
              </a:lnTo>
              <a:lnTo>
                <a:pt x="1760123" y="521834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5F9FE-4B30-4865-94C1-89AB7FA9194E}">
      <dsp:nvSpPr>
        <dsp:cNvPr id="0" name=""/>
        <dsp:cNvSpPr/>
      </dsp:nvSpPr>
      <dsp:spPr>
        <a:xfrm>
          <a:off x="4304584" y="749979"/>
          <a:ext cx="204612" cy="529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920"/>
              </a:lnTo>
              <a:lnTo>
                <a:pt x="204612" y="382920"/>
              </a:lnTo>
              <a:lnTo>
                <a:pt x="204612" y="529446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E044-533F-417A-AA2B-450822FF7438}">
      <dsp:nvSpPr>
        <dsp:cNvPr id="0" name=""/>
        <dsp:cNvSpPr/>
      </dsp:nvSpPr>
      <dsp:spPr>
        <a:xfrm>
          <a:off x="2892123" y="749979"/>
          <a:ext cx="1412460" cy="514368"/>
        </a:xfrm>
        <a:custGeom>
          <a:avLst/>
          <a:gdLst/>
          <a:ahLst/>
          <a:cxnLst/>
          <a:rect l="0" t="0" r="0" b="0"/>
          <a:pathLst>
            <a:path>
              <a:moveTo>
                <a:pt x="1412460" y="0"/>
              </a:moveTo>
              <a:lnTo>
                <a:pt x="1412460" y="367842"/>
              </a:lnTo>
              <a:lnTo>
                <a:pt x="0" y="367842"/>
              </a:lnTo>
              <a:lnTo>
                <a:pt x="0" y="514368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FC9DD-1BFA-43FA-A7F0-B0184FDBA362}">
      <dsp:nvSpPr>
        <dsp:cNvPr id="0" name=""/>
        <dsp:cNvSpPr/>
      </dsp:nvSpPr>
      <dsp:spPr>
        <a:xfrm>
          <a:off x="953217" y="749979"/>
          <a:ext cx="3351366" cy="506756"/>
        </a:xfrm>
        <a:custGeom>
          <a:avLst/>
          <a:gdLst/>
          <a:ahLst/>
          <a:cxnLst/>
          <a:rect l="0" t="0" r="0" b="0"/>
          <a:pathLst>
            <a:path>
              <a:moveTo>
                <a:pt x="3351366" y="0"/>
              </a:moveTo>
              <a:lnTo>
                <a:pt x="3351366" y="360230"/>
              </a:lnTo>
              <a:lnTo>
                <a:pt x="0" y="360230"/>
              </a:lnTo>
              <a:lnTo>
                <a:pt x="0" y="506756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F6611-C0F3-420E-8CCC-A56BA3DCEC38}">
      <dsp:nvSpPr>
        <dsp:cNvPr id="0" name=""/>
        <dsp:cNvSpPr/>
      </dsp:nvSpPr>
      <dsp:spPr>
        <a:xfrm>
          <a:off x="1332579" y="64029"/>
          <a:ext cx="5944008" cy="685950"/>
        </a:xfrm>
        <a:prstGeom prst="rect">
          <a:avLst/>
        </a:prstGeom>
        <a:solidFill>
          <a:srgbClr val="DDFAFB">
            <a:alpha val="8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Источники финансирования дефицита бюджета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1332579" y="64029"/>
        <a:ext cx="5944008" cy="685950"/>
      </dsp:txXfrm>
    </dsp:sp>
    <dsp:sp modelId="{DCCD4B16-F589-49A8-854E-9A61035B9377}">
      <dsp:nvSpPr>
        <dsp:cNvPr id="0" name=""/>
        <dsp:cNvSpPr/>
      </dsp:nvSpPr>
      <dsp:spPr>
        <a:xfrm>
          <a:off x="38380" y="1256735"/>
          <a:ext cx="1829674" cy="1673799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муниципальные займы</a:t>
          </a:r>
          <a:r>
            <a:rPr lang="ru-RU" sz="1100" b="0" u="none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u="none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100" b="1" u="sng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38380" y="1256735"/>
        <a:ext cx="1829674" cy="1673799"/>
      </dsp:txXfrm>
    </dsp:sp>
    <dsp:sp modelId="{9C424BDC-F7FD-4A59-B529-C97AFCA5A410}">
      <dsp:nvSpPr>
        <dsp:cNvPr id="0" name=""/>
        <dsp:cNvSpPr/>
      </dsp:nvSpPr>
      <dsp:spPr>
        <a:xfrm>
          <a:off x="2126610" y="1264348"/>
          <a:ext cx="1531027" cy="1673799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бюджетные кредиты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бюджетов других уровней бюджетной системы РФ</a:t>
          </a:r>
          <a:endParaRPr lang="ru-RU" sz="1100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2126610" y="1264348"/>
        <a:ext cx="1531027" cy="1673799"/>
      </dsp:txXfrm>
    </dsp:sp>
    <dsp:sp modelId="{4B2D497D-CF1A-49BF-A821-1D59CA24A351}">
      <dsp:nvSpPr>
        <dsp:cNvPr id="0" name=""/>
        <dsp:cNvSpPr/>
      </dsp:nvSpPr>
      <dsp:spPr>
        <a:xfrm>
          <a:off x="3926812" y="1279426"/>
          <a:ext cx="1164768" cy="1658721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кредиты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полученные от кредитных организаций</a:t>
          </a:r>
          <a:endParaRPr lang="ru-RU" sz="1100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3926812" y="1279426"/>
        <a:ext cx="1164768" cy="1658721"/>
      </dsp:txXfrm>
    </dsp:sp>
    <dsp:sp modelId="{B32C14C6-CBDD-423A-9CF2-54BC9D0FB1D8}">
      <dsp:nvSpPr>
        <dsp:cNvPr id="0" name=""/>
        <dsp:cNvSpPr/>
      </dsp:nvSpPr>
      <dsp:spPr>
        <a:xfrm>
          <a:off x="5366965" y="1271814"/>
          <a:ext cx="1395483" cy="1658721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изменение остатков</a:t>
          </a:r>
          <a:r>
            <a:rPr lang="ru-RU" sz="1100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</a:t>
          </a:r>
          <a:r>
            <a:rPr lang="ru-RU" sz="1100" u="none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средств 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 счетах по учету средств местного бюджет</a:t>
          </a:r>
          <a:r>
            <a:rPr lang="ru-RU" sz="11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rPr>
            <a:t>а</a:t>
          </a:r>
          <a:endParaRPr lang="ru-RU" sz="1100" kern="1200" dirty="0">
            <a:solidFill>
              <a:schemeClr val="tx1">
                <a:lumMod val="95000"/>
                <a:lumOff val="5000"/>
              </a:schemeClr>
            </a:solidFill>
            <a:latin typeface="Liberation Serif" panose="02020603050405020304" pitchFamily="18" charset="0"/>
          </a:endParaRPr>
        </a:p>
      </dsp:txBody>
      <dsp:txXfrm>
        <a:off x="5366965" y="1271814"/>
        <a:ext cx="1395483" cy="1658721"/>
      </dsp:txXfrm>
    </dsp:sp>
    <dsp:sp modelId="{B106B6AC-D6B8-4BC9-B10C-7BC40B7F3ABC}">
      <dsp:nvSpPr>
        <dsp:cNvPr id="0" name=""/>
        <dsp:cNvSpPr/>
      </dsp:nvSpPr>
      <dsp:spPr>
        <a:xfrm>
          <a:off x="7023154" y="1288162"/>
          <a:ext cx="1395483" cy="1607764"/>
        </a:xfrm>
        <a:prstGeom prst="rect">
          <a:avLst/>
        </a:prstGeom>
        <a:solidFill>
          <a:schemeClr val="accent6">
            <a:lumMod val="20000"/>
            <a:lumOff val="80000"/>
            <a:alpha val="70000"/>
          </a:schemeClr>
        </a:solidFill>
        <a:ln w="15875" cap="flat" cmpd="sng" algn="ctr">
          <a:noFill/>
          <a:prstDash val="solid"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 rotWithShape="0">
            <a:srgbClr val="000000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u="sng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иные источники</a:t>
          </a:r>
          <a:r>
            <a:rPr lang="ru-RU" sz="1100" kern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 внутреннего финансирования дефицитов бюджета</a:t>
          </a:r>
          <a:endParaRPr lang="ru-RU" sz="1100" kern="1200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7023154" y="1288162"/>
        <a:ext cx="1395483" cy="1607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0.23729</cdr:x>
      <cdr:y>0.50704</cdr:y>
    </cdr:from>
    <cdr:to>
      <cdr:x>0.37288</cdr:x>
      <cdr:y>0.56338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8112" y="259228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0.12368</cdr:x>
      <cdr:y>0.23082</cdr:y>
    </cdr:from>
    <cdr:to>
      <cdr:x>0.56821</cdr:x>
      <cdr:y>0.35919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0642" y="432048"/>
          <a:ext cx="1296168" cy="2402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71 492,3 т. руб.</a:t>
          </a:r>
          <a:endParaRPr lang="ru-RU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0.54351</cdr:x>
      <cdr:y>0.07694</cdr:y>
    </cdr:from>
    <cdr:to>
      <cdr:x>0.92646</cdr:x>
      <cdr:y>0.25633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584778" y="144016"/>
          <a:ext cx="1116612" cy="3357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bg1"/>
              </a:solidFill>
              <a:latin typeface="Liberation Serif" panose="02020603050405020304" pitchFamily="18" charset="0"/>
            </a:rPr>
            <a:t>74 211,9 т. руб.</a:t>
          </a:r>
          <a:endParaRPr lang="ru-RU" b="1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0.85852</cdr:x>
      <cdr:y>0.21994</cdr:y>
    </cdr:from>
    <cdr:to>
      <cdr:x>0.8934</cdr:x>
      <cdr:y>0.32991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5316554" y="864097"/>
          <a:ext cx="216024" cy="432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0.0678</cdr:x>
      <cdr:y>0</cdr:y>
    </cdr:from>
    <cdr:to>
      <cdr:x>0.96074</cdr:x>
      <cdr:y>0.11765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2" y="-1222032"/>
          <a:ext cx="3793641" cy="288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Налог на имущество физических лиц</a:t>
          </a:r>
          <a:endParaRPr lang="ru-RU" sz="1550" b="1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0.17241</cdr:x>
      <cdr:y>0</cdr:y>
    </cdr:from>
    <cdr:to>
      <cdr:x>0.9138</cdr:x>
      <cdr:y>0.12121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0"/>
          <a:ext cx="3096353" cy="29436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55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rPr>
            <a:t>Налоги на совокупный доход</a:t>
          </a:r>
          <a:endParaRPr lang="ru-RU" sz="1550" b="1" dirty="0">
            <a:solidFill>
              <a:schemeClr val="tx2">
                <a:lumMod val="5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0.82203</cdr:x>
      <cdr:y>0.01205</cdr:y>
    </cdr:from>
    <cdr:to>
      <cdr:x>0.99153</cdr:x>
      <cdr:y>0.07229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84776" y="72008"/>
          <a:ext cx="144016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bg1"/>
              </a:solidFill>
              <a:latin typeface="Liberation Serif" pitchFamily="18" charset="0"/>
            </a:rPr>
            <a:t>тыс. руб.</a:t>
          </a:r>
          <a:endParaRPr lang="ru-RU" sz="2000" b="1" dirty="0">
            <a:solidFill>
              <a:schemeClr val="bg1"/>
            </a:solidFill>
            <a:latin typeface="Liberation Serif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0.63333</cdr:x>
      <cdr:y>0.70393</cdr:y>
    </cdr:from>
    <cdr:to>
      <cdr:x>0.95834</cdr:x>
      <cdr:y>0.94256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472608" y="4248472"/>
          <a:ext cx="2808398" cy="14402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Всего произведено расходов  –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2 444 683,2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bg2">
                  <a:lumMod val="2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2000" b="1" dirty="0">
            <a:solidFill>
              <a:schemeClr val="bg2">
                <a:lumMod val="25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0.44167</cdr:x>
      <cdr:y>0.09545</cdr:y>
    </cdr:from>
    <cdr:to>
      <cdr:x>0.56667</cdr:x>
      <cdr:y>0.1909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3816424" y="576064"/>
          <a:ext cx="1080120" cy="57606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0.73794</cdr:x>
      <cdr:y>0.06991</cdr:y>
    </cdr:from>
    <cdr:to>
      <cdr:x>0.86238</cdr:x>
      <cdr:y>0.11645</cdr:y>
    </cdr:to>
    <cdr:sp macro="" textlink="">
      <cdr:nvSpPr>
        <cdr:cNvPr id="3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6429625" y="430932"/>
          <a:ext cx="1084265" cy="2869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chemeClr val="tx1"/>
              </a:solidFill>
              <a:latin typeface="Liberation Serif" panose="02020603050405020304" pitchFamily="18" charset="0"/>
              <a:ea typeface="+mj-ea"/>
              <a:cs typeface="+mj-cs"/>
            </a:rPr>
            <a:t>тыс. руб.</a:t>
          </a:r>
          <a:r>
            <a:rPr lang="ru-RU" sz="1400" b="1" dirty="0" smtClean="0">
              <a:solidFill>
                <a:schemeClr val="tx1"/>
              </a:solidFill>
              <a:latin typeface="Liberation Serif" panose="02020603050405020304" pitchFamily="18" charset="0"/>
              <a:ea typeface="+mj-ea"/>
              <a:cs typeface="+mj-cs"/>
            </a:rPr>
            <a:t>                                                                                              </a:t>
          </a:r>
          <a:r>
            <a: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rPr>
            <a:t>   </a:t>
          </a:r>
          <a:endParaRPr kumimoji="0" lang="ru-RU" sz="140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Cambria" pitchFamily="18" charset="0"/>
            <a:ea typeface="+mj-ea"/>
            <a:cs typeface="+mj-cs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0.51429</cdr:x>
      <cdr:y>0.15157</cdr:y>
    </cdr:from>
    <cdr:to>
      <cdr:x>0.88572</cdr:x>
      <cdr:y>0.27657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6144" y="261935"/>
          <a:ext cx="936108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10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200" b="1" smtClean="0">
              <a:solidFill>
                <a:schemeClr val="bg1"/>
              </a:solidFill>
              <a:latin typeface="Liberation Serif" panose="02020603050405020304" pitchFamily="18" charset="0"/>
            </a:rPr>
            <a:t>725 405,1</a:t>
          </a:r>
          <a:endParaRPr lang="en-US" sz="1200" dirty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0.17062</cdr:x>
      <cdr:y>0.77289</cdr:y>
    </cdr:from>
    <cdr:to>
      <cdr:x>0.26965</cdr:x>
      <cdr:y>0.8465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992487" y="1512168"/>
          <a:ext cx="576064" cy="14401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0.15824</cdr:x>
      <cdr:y>0.8465</cdr:y>
    </cdr:from>
    <cdr:to>
      <cdr:x>0.17062</cdr:x>
      <cdr:y>0.8833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>
          <a:off x="920479" y="1656184"/>
          <a:ext cx="72008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0.09174</cdr:x>
      <cdr:y>0.21848</cdr:y>
    </cdr:from>
    <cdr:to>
      <cdr:x>0.61163</cdr:x>
      <cdr:y>0.40286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6023" y="343367"/>
          <a:ext cx="1224135" cy="2897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158 563,5 т. руб.</a:t>
          </a:r>
          <a:endParaRPr lang="en-US" sz="1000" b="1" dirty="0">
            <a:solidFill>
              <a:srgbClr val="002060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0.48931</cdr:x>
      <cdr:y>0.37259</cdr:y>
    </cdr:from>
    <cdr:to>
      <cdr:x>0.97862</cdr:x>
      <cdr:y>0.50957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52127" y="585566"/>
          <a:ext cx="1152131" cy="2152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9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ru-RU" sz="1000" b="1" dirty="0" smtClean="0">
              <a:solidFill>
                <a:srgbClr val="002060"/>
              </a:solidFill>
              <a:latin typeface="Liberation Serif" panose="02020603050405020304" pitchFamily="18" charset="0"/>
            </a:rPr>
            <a:t>158 202,8 т. руб.</a:t>
          </a:r>
          <a:endParaRPr lang="en-US" sz="1000" b="1" dirty="0">
            <a:solidFill>
              <a:srgbClr val="002060"/>
            </a:solidFill>
            <a:latin typeface="Liberation Serif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83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94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43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787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18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18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743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737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439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33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7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49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36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4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8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71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08.05.2024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2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_____Microsoft_Excel_97-200344.xls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chart" Target="../charts/chart2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4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19" y="2525688"/>
            <a:ext cx="8643063" cy="189683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9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Бюджет для граждан</a:t>
            </a:r>
            <a:br>
              <a:rPr kumimoji="0" lang="ru-RU" sz="169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</a:b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об исполнении бюджета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uLnTx/>
                <a:uFillTx/>
                <a:latin typeface="Liberation Serif" panose="02020603050405020304" pitchFamily="18" charset="0"/>
                <a:cs typeface="Times New Roman" pitchFamily="18" charset="0"/>
              </a:rPr>
              <a:t>городского округа Сухой Лог за 2023 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uLnTx/>
              <a:uFillTx/>
              <a:latin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9940" name="Picture 4" descr="&amp;Gcy;&amp;IEcy;&amp;Rcy;&amp;Bcy; &amp;Scy;&amp;Ucy;&amp;KHcy;&amp;Ocy;&amp;Jcy; &amp;Lcy;&amp;Ocy;&amp;G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2626" y="338998"/>
            <a:ext cx="1727486" cy="2186690"/>
          </a:xfrm>
          <a:prstGeom prst="rect">
            <a:avLst/>
          </a:prstGeom>
          <a:noFill/>
        </p:spPr>
      </p:pic>
      <p:pic>
        <p:nvPicPr>
          <p:cNvPr id="52280" name="Picture 56" descr="https://nashural.ru/wp-content/cache/image/1024x768--center-68be2961abb991d74e42ff7ca7088e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51" y="4539604"/>
            <a:ext cx="2840832" cy="21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2" name="Picture 58" descr="https://avatars.mds.yandex.net/i?id=45dc523ae4c3762e198d2b0166b3b3dcccee928a-8497218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19" y="4539605"/>
            <a:ext cx="2659662" cy="21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84" name="Picture 60" descr="http://photos.wikimapia.org/p/00/05/64/58/72_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7" y="4539606"/>
            <a:ext cx="2844083" cy="21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2303" r:id="rId2" imgW="6095880" imgH="4069080"/>
        </mc:Choice>
        <mc:Fallback>
          <p:control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239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765228"/>
              </p:ext>
            </p:extLst>
          </p:nvPr>
        </p:nvGraphicFramePr>
        <p:xfrm>
          <a:off x="179512" y="1772816"/>
          <a:ext cx="8784976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7" name="Лист" r:id="rId4" imgW="10467922" imgH="5715090" progId="Excel.Sheet.8">
                  <p:embed/>
                </p:oleObj>
              </mc:Choice>
              <mc:Fallback>
                <p:oleObj name="Лист" r:id="rId4" imgW="10467922" imgH="571509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772816"/>
                        <a:ext cx="8784976" cy="482453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30630" cy="1272204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Поступление налоговых платежей в бюджет за 2023 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96336" y="119675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тыс. руб.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566930"/>
              </p:ext>
            </p:extLst>
          </p:nvPr>
        </p:nvGraphicFramePr>
        <p:xfrm>
          <a:off x="251520" y="1844824"/>
          <a:ext cx="41764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1269923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поступлений налога на доходы физических лиц в бюджет  за 2021 - 2023 годы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38796741"/>
              </p:ext>
            </p:extLst>
          </p:nvPr>
        </p:nvGraphicFramePr>
        <p:xfrm>
          <a:off x="4644008" y="1844824"/>
          <a:ext cx="424847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88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778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Динамика поступлений налоговых </a:t>
            </a:r>
            <a:b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платежей в бюджет за 2021-2023 годы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51666701"/>
              </p:ext>
            </p:extLst>
          </p:nvPr>
        </p:nvGraphicFramePr>
        <p:xfrm>
          <a:off x="251521" y="3789040"/>
          <a:ext cx="4248471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333272163"/>
              </p:ext>
            </p:extLst>
          </p:nvPr>
        </p:nvGraphicFramePr>
        <p:xfrm>
          <a:off x="4644008" y="3789040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0352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тыс. руб.</a:t>
            </a:r>
            <a:endParaRPr lang="ru-RU" sz="1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34655902"/>
              </p:ext>
            </p:extLst>
          </p:nvPr>
        </p:nvGraphicFramePr>
        <p:xfrm>
          <a:off x="251520" y="1222032"/>
          <a:ext cx="42484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08659885"/>
              </p:ext>
            </p:extLst>
          </p:nvPr>
        </p:nvGraphicFramePr>
        <p:xfrm>
          <a:off x="4716016" y="1216497"/>
          <a:ext cx="4176464" cy="242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700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580544"/>
              </p:ext>
            </p:extLst>
          </p:nvPr>
        </p:nvGraphicFramePr>
        <p:xfrm>
          <a:off x="179513" y="1610032"/>
          <a:ext cx="8784976" cy="498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1" name="Лист" r:id="rId3" imgW="10896623" imgH="5248260" progId="Excel.Sheet.8">
                  <p:embed/>
                </p:oleObj>
              </mc:Choice>
              <mc:Fallback>
                <p:oleObj name="Лист" r:id="rId3" imgW="10896623" imgH="524826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610032"/>
                        <a:ext cx="8784976" cy="49873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72500" cy="115212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Поступление неналоговых платежей </a:t>
            </a:r>
            <a:br>
              <a:rPr lang="ru-RU" sz="3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3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бюджет за 2023 год</a:t>
            </a:r>
            <a:endParaRPr lang="ru-RU" sz="30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328" y="120992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тыс. руб.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562578"/>
              </p:ext>
            </p:extLst>
          </p:nvPr>
        </p:nvGraphicFramePr>
        <p:xfrm>
          <a:off x="500002" y="1916832"/>
          <a:ext cx="8643998" cy="449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419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646416"/>
              </p:ext>
            </p:extLst>
          </p:nvPr>
        </p:nvGraphicFramePr>
        <p:xfrm>
          <a:off x="323528" y="1700808"/>
          <a:ext cx="8497888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5" name="Лист" r:id="rId4" imgW="7277111" imgH="4067280" progId="Excel.Sheet.8">
                  <p:embed/>
                </p:oleObj>
              </mc:Choice>
              <mc:Fallback>
                <p:oleObj name="Лист" r:id="rId4" imgW="7277111" imgH="406728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00808"/>
                        <a:ext cx="8497888" cy="497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5960" y="332656"/>
            <a:ext cx="8568952" cy="648072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неналоговых доходов бюджета </a:t>
            </a:r>
            <a:b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 2023 году</a:t>
            </a:r>
            <a:endParaRPr lang="ru-RU" sz="28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895910" y="1196752"/>
            <a:ext cx="7704855" cy="43005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Всего поступило неналоговых доходов - 78 879,2 тыс.руб.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483722"/>
              </p:ext>
            </p:extLst>
          </p:nvPr>
        </p:nvGraphicFramePr>
        <p:xfrm>
          <a:off x="179512" y="1668870"/>
          <a:ext cx="8712968" cy="485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atin typeface="Liberation Serif" panose="02020603050405020304" pitchFamily="18" charset="0"/>
              </a:rPr>
              <a:t>Динамика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поступлений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неналоговых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платежей</a:t>
            </a:r>
            <a:r>
              <a:rPr lang="ru-RU" sz="2800" dirty="0" smtClean="0">
                <a:latin typeface="Liberation Serif" panose="02020603050405020304" pitchFamily="18" charset="0"/>
              </a:rPr>
              <a:t> в </a:t>
            </a:r>
            <a:r>
              <a:rPr lang="ru-RU" sz="2800" b="1" dirty="0" smtClean="0">
                <a:latin typeface="Liberation Serif" panose="02020603050405020304" pitchFamily="18" charset="0"/>
              </a:rPr>
              <a:t>бюджет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2022</a:t>
            </a:r>
            <a:r>
              <a:rPr lang="ru-RU" sz="2800" dirty="0" smtClean="0">
                <a:latin typeface="Liberation Serif" panose="02020603050405020304" pitchFamily="18" charset="0"/>
              </a:rPr>
              <a:t> – </a:t>
            </a:r>
            <a:r>
              <a:rPr lang="ru-RU" sz="2800" b="1" dirty="0" smtClean="0">
                <a:latin typeface="Liberation Serif" panose="02020603050405020304" pitchFamily="18" charset="0"/>
              </a:rPr>
              <a:t>2023</a:t>
            </a:r>
            <a:r>
              <a:rPr lang="ru-RU" sz="2800" dirty="0" smtClean="0">
                <a:latin typeface="Liberation Serif" panose="02020603050405020304" pitchFamily="18" charset="0"/>
              </a:rPr>
              <a:t> </a:t>
            </a:r>
            <a:r>
              <a:rPr lang="ru-RU" sz="2800" b="1" dirty="0" smtClean="0">
                <a:latin typeface="Liberation Serif" panose="02020603050405020304" pitchFamily="18" charset="0"/>
              </a:rPr>
              <a:t>годы</a:t>
            </a:r>
            <a:endParaRPr lang="ru-RU" sz="2800" b="1" dirty="0">
              <a:latin typeface="Liberation Serif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8304" y="126876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тыс. руб.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36004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5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безвозмездных  поступлений в 2023 году</a:t>
            </a:r>
            <a:endParaRPr lang="ru-RU" sz="25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17314524"/>
              </p:ext>
            </p:extLst>
          </p:nvPr>
        </p:nvGraphicFramePr>
        <p:xfrm>
          <a:off x="323528" y="620688"/>
          <a:ext cx="849694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24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642350" cy="5762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Безвозмездные поступления в бюджет  за 2023 год</a:t>
            </a:r>
            <a:endParaRPr lang="ru-RU" sz="28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55539342"/>
              </p:ext>
            </p:extLst>
          </p:nvPr>
        </p:nvGraphicFramePr>
        <p:xfrm>
          <a:off x="179512" y="1124744"/>
          <a:ext cx="878497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2360" y="6834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тыс. руб.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4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869009"/>
              </p:ext>
            </p:extLst>
          </p:nvPr>
        </p:nvGraphicFramePr>
        <p:xfrm>
          <a:off x="179512" y="1165394"/>
          <a:ext cx="8712968" cy="550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Liberation Serif" pitchFamily="18" charset="0"/>
              </a:rPr>
              <a:t>Динамика безвозмездных поступлений в бюджет за 2022-2023 годы</a:t>
            </a:r>
            <a:endParaRPr lang="ru-RU" sz="3200" b="1" dirty="0">
              <a:latin typeface="Liberation Serif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352" y="98072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тыс. руб.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656640"/>
              </p:ext>
            </p:extLst>
          </p:nvPr>
        </p:nvGraphicFramePr>
        <p:xfrm>
          <a:off x="251519" y="2636912"/>
          <a:ext cx="8674819" cy="40311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0616"/>
                <a:gridCol w="1176247"/>
                <a:gridCol w="1102731"/>
                <a:gridCol w="1176247"/>
                <a:gridCol w="1106704"/>
                <a:gridCol w="1172274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Наименование видов доходов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Недоимка на 01.01.2023 года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Недоимка на 01.01.2024 года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Отклонение +/- </a:t>
                      </a:r>
                    </a:p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(гр.4-гр.2)</a:t>
                      </a:r>
                      <a:endParaRPr lang="ru-RU" sz="1300" b="1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4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</a:t>
                      </a:r>
                      <a:endParaRPr lang="ru-RU" sz="130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51837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Налоговые доходы</a:t>
                      </a:r>
                    </a:p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В том числе: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11 444,6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25,7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17 449,9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31,3</a:t>
                      </a:r>
                    </a:p>
                    <a:p>
                      <a:pPr algn="r"/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6 005,3</a:t>
                      </a:r>
                    </a:p>
                    <a:p>
                      <a:pPr marL="0" indent="0" algn="r">
                        <a:buFontTx/>
                        <a:buNone/>
                      </a:pP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34419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1 637,3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3 922,0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2 284,7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Земельный налог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3 619,8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5 231,6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1 611,8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286504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Налог на имущество физических лиц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5 130,4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5 839,4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709,0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395,5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497,2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101,7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298512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Прочие налоговые платежи</a:t>
                      </a:r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661,6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1 959,7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ru-RU" sz="130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1 298,1</a:t>
                      </a:r>
                      <a:endParaRPr lang="ru-RU" sz="130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27449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33 026,0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74,3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38 262,9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68,7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5 236,9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  <a:tr h="34497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i="0" baseline="0" dirty="0" smtClean="0">
                          <a:latin typeface="Liberation Serif" panose="02020603050405020304" pitchFamily="18" charset="0"/>
                        </a:rPr>
                        <a:t>44 470,6</a:t>
                      </a:r>
                    </a:p>
                    <a:p>
                      <a:pPr algn="r"/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300" b="1" i="0" baseline="0" dirty="0"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="0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55 712,8</a:t>
                      </a:r>
                      <a:endParaRPr lang="ru-RU" sz="1300" b="0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latin typeface="Liberation Serif" panose="02020603050405020304" pitchFamily="18" charset="0"/>
                        </a:rPr>
                        <a:t> 11 242,2</a:t>
                      </a:r>
                    </a:p>
                    <a:p>
                      <a:pPr algn="r"/>
                      <a:endParaRPr lang="ru-RU" sz="1300" b="1" i="0" baseline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83988" y="188640"/>
            <a:ext cx="8642350" cy="432048"/>
          </a:xfrm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Недоимка по налоговым и неналоговым доходам</a:t>
            </a:r>
            <a:endParaRPr lang="ru-RU" sz="2600" dirty="0" smtClean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0352" y="692696"/>
            <a:ext cx="1185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т</a:t>
            </a:r>
            <a:r>
              <a:rPr lang="ru-RU" sz="16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ыс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 руб.</a:t>
            </a:r>
            <a:endParaRPr lang="ru-RU" sz="1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945" name="WordArt 1"/>
          <p:cNvSpPr>
            <a:spLocks noChangeArrowheads="1" noChangeShapeType="1" noTextEdit="1"/>
          </p:cNvSpPr>
          <p:nvPr/>
        </p:nvSpPr>
        <p:spPr bwMode="auto">
          <a:xfrm>
            <a:off x="1587562" y="228601"/>
            <a:ext cx="5929355" cy="67153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3600" b="1" u="sng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Liberation Serif" panose="02020603050405020304" pitchFamily="18" charset="0"/>
                <a:cs typeface="Arial" pitchFamily="34" charset="0"/>
              </a:rPr>
              <a:t>ОСНОВНЫЕ ПОНЯТИЯ</a:t>
            </a:r>
            <a:endParaRPr lang="ru-RU" sz="3600" b="1" u="sng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latin typeface="Liberation Serif" panose="02020603050405020304" pitchFamily="18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00033" y="1484784"/>
            <a:ext cx="810441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Бюджет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Доходы бюджета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Расходы бюджета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Дефицит бюджета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Liberation Serif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Профицит бюджета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Liberation Serif" panose="02020603050405020304" pitchFamily="18" charset="0"/>
                <a:ea typeface="Times New Roman" pitchFamily="18" charset="0"/>
              </a:rPr>
              <a:t> – превышение доходов бюджета над его расходами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44008" y="1157416"/>
            <a:ext cx="4104456" cy="50078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108" y="332656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DDFAFB"/>
                </a:solidFill>
                <a:latin typeface="Liberation Serif" panose="02020603050405020304" pitchFamily="18" charset="0"/>
              </a:rPr>
              <a:t>Сведения об исполнении бюджета городского округа Сухой Лог за 2021 - 2023  годы в сравнении с бюджетами других городских округов</a:t>
            </a:r>
            <a:endParaRPr lang="ru-RU" sz="2000" b="1" dirty="0">
              <a:solidFill>
                <a:srgbClr val="DDFAFB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1192341"/>
            <a:ext cx="3207411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rgbClr val="CC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4879" y="4797152"/>
            <a:ext cx="3092645" cy="1071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ДОХОДЫ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бюджетов сопоставимых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городских округов, </a:t>
            </a:r>
          </a:p>
          <a:p>
            <a:pPr algn="ctr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млн. руб.</a:t>
            </a:r>
          </a:p>
          <a:p>
            <a:pPr algn="ctr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0179" y="5968180"/>
            <a:ext cx="5904656" cy="3942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2021 год             2022 год            2023 год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9193" y="6107872"/>
            <a:ext cx="144016" cy="1440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62139" y="6119510"/>
            <a:ext cx="144016" cy="1440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45297" y="6093295"/>
            <a:ext cx="144016" cy="144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88815505"/>
              </p:ext>
            </p:extLst>
          </p:nvPr>
        </p:nvGraphicFramePr>
        <p:xfrm>
          <a:off x="539552" y="1157416"/>
          <a:ext cx="4345627" cy="349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30698786"/>
              </p:ext>
            </p:extLst>
          </p:nvPr>
        </p:nvGraphicFramePr>
        <p:xfrm>
          <a:off x="4562507" y="2406017"/>
          <a:ext cx="4401981" cy="3487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60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12337173"/>
              </p:ext>
            </p:extLst>
          </p:nvPr>
        </p:nvGraphicFramePr>
        <p:xfrm>
          <a:off x="251520" y="764704"/>
          <a:ext cx="8640960" cy="603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DDFAFB"/>
                </a:solidFill>
                <a:latin typeface="Liberation Serif" panose="02020603050405020304" pitchFamily="18" charset="0"/>
              </a:rPr>
              <a:t>Функциональная структура расходов за 2023 год</a:t>
            </a:r>
            <a:endParaRPr lang="ru-RU" sz="2800" b="1" dirty="0">
              <a:solidFill>
                <a:srgbClr val="DDFAFB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4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08646463"/>
              </p:ext>
            </p:extLst>
          </p:nvPr>
        </p:nvGraphicFramePr>
        <p:xfrm>
          <a:off x="158599" y="693812"/>
          <a:ext cx="8712968" cy="616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52799" y="181836"/>
            <a:ext cx="8496944" cy="5108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Исполнение расходов бюджета городского округа Сухой Лог за 2022 </a:t>
            </a: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год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solidFill>
                  <a:schemeClr val="bg1"/>
                </a:solidFill>
                <a:latin typeface="Liberation Serif" panose="02020603050405020304" pitchFamily="18" charset="0"/>
                <a:ea typeface="+mj-ea"/>
                <a:cs typeface="+mj-cs"/>
              </a:rPr>
              <a:t>                                                                                                                    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94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88640"/>
            <a:ext cx="8318728" cy="4542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 </a:t>
            </a:r>
            <a:r>
              <a:rPr kumimoji="0" lang="ru-RU" sz="6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Динамика расходов бюджета городского округа Сухой Лог за 2022 – 2023 годы</a:t>
            </a:r>
            <a:br>
              <a:rPr kumimoji="0" lang="ru-RU" sz="6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/>
            </a:r>
            <a:b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</a:br>
            <a:r>
              <a:rPr kumimoji="0" lang="ru-RU" sz="6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Liberation Serif" panose="02020603050405020304" pitchFamily="18" charset="0"/>
                <a:ea typeface="+mj-ea"/>
                <a:cs typeface="+mj-cs"/>
              </a:rPr>
              <a:t>   </a:t>
            </a:r>
            <a:endParaRPr kumimoji="0" lang="ru-RU" sz="6000" b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Liberation Serif" panose="02020603050405020304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77336021"/>
              </p:ext>
            </p:extLst>
          </p:nvPr>
        </p:nvGraphicFramePr>
        <p:xfrm>
          <a:off x="179512" y="548680"/>
          <a:ext cx="871296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77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056602"/>
              </p:ext>
            </p:extLst>
          </p:nvPr>
        </p:nvGraphicFramePr>
        <p:xfrm>
          <a:off x="611560" y="1052736"/>
          <a:ext cx="8064897" cy="40999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51977"/>
                <a:gridCol w="2211341"/>
                <a:gridCol w="2601579"/>
              </a:tblGrid>
              <a:tr h="410958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2023 год </a:t>
                      </a:r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– план, 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2023 год </a:t>
                      </a:r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– факт, 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5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Всего расходов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2 479 559,9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2 444 683,2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1 500 187,6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1 490 220,5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158 372,7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158 202,8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40702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174</a:t>
                      </a:r>
                      <a:r>
                        <a:rPr lang="ru-RU" sz="1500" baseline="0" dirty="0" smtClean="0">
                          <a:latin typeface="Liberation Serif" panose="02020603050405020304" pitchFamily="18" charset="0"/>
                        </a:rPr>
                        <a:t> 588,2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171 091,1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417274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133 393,6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133 391,8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74814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Итого социально</a:t>
                      </a:r>
                      <a:r>
                        <a:rPr lang="ru-RU" sz="1500" baseline="0" dirty="0" smtClean="0">
                          <a:latin typeface="Liberation Serif" panose="02020603050405020304" pitchFamily="18" charset="0"/>
                        </a:rPr>
                        <a:t> -значимые расходы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1 966 542,1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1 952 906,2</a:t>
                      </a:r>
                      <a:endParaRPr lang="ru-RU" sz="1500" b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648440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% социально-значимых</a:t>
                      </a:r>
                      <a:r>
                        <a:rPr lang="ru-RU" sz="1500" baseline="0" dirty="0" smtClean="0">
                          <a:latin typeface="Liberation Serif" panose="02020603050405020304" pitchFamily="18" charset="0"/>
                        </a:rPr>
                        <a:t> расходов в общей сумме расходов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79,3%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79,9%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Прочие расходы</a:t>
                      </a:r>
                      <a:endParaRPr lang="ru-RU" sz="1500" b="1" i="1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513 017,8</a:t>
                      </a:r>
                      <a:endParaRPr lang="ru-RU" sz="1500" b="1" i="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 smtClean="0">
                          <a:latin typeface="Liberation Serif" panose="02020603050405020304" pitchFamily="18" charset="0"/>
                        </a:rPr>
                        <a:t>491</a:t>
                      </a:r>
                      <a:r>
                        <a:rPr lang="ru-RU" sz="1500" b="0" i="0" baseline="0" dirty="0" smtClean="0">
                          <a:latin typeface="Liberation Serif" panose="02020603050405020304" pitchFamily="18" charset="0"/>
                        </a:rPr>
                        <a:t> 777,0</a:t>
                      </a:r>
                      <a:endParaRPr lang="ru-RU" sz="1500" b="0" i="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% прочих расходов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20,7%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Liberation Serif" panose="02020603050405020304" pitchFamily="18" charset="0"/>
                        </a:rPr>
                        <a:t>20,1%</a:t>
                      </a:r>
                      <a:endParaRPr lang="ru-RU" sz="15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704856" cy="380307"/>
          </a:xfr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Социально - значимые расходы в 2023 году</a:t>
            </a:r>
            <a:br>
              <a:rPr lang="ru-RU" sz="3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5301208"/>
            <a:ext cx="8280920" cy="1232679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2" dirty="0" smtClean="0">
              <a:latin typeface="Cambria" pitchFamily="18" charset="0"/>
            </a:endParaRPr>
          </a:p>
          <a:p>
            <a:pPr algn="ctr"/>
            <a:r>
              <a:rPr lang="ru-RU" sz="1552" dirty="0" smtClean="0">
                <a:latin typeface="Liberation Serif" panose="02020603050405020304" pitchFamily="18" charset="0"/>
              </a:rPr>
              <a:t>Количество </a:t>
            </a:r>
            <a:r>
              <a:rPr lang="ru-RU" sz="1552" dirty="0">
                <a:latin typeface="Liberation Serif" panose="02020603050405020304" pitchFamily="18" charset="0"/>
              </a:rPr>
              <a:t>работников занятых в бюджетной </a:t>
            </a:r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сфере</a:t>
            </a:r>
            <a:r>
              <a:rPr lang="ru-RU" sz="1552" b="1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– </a:t>
            </a:r>
            <a:r>
              <a:rPr lang="ru-RU" sz="1552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2 </a:t>
            </a:r>
            <a:r>
              <a:rPr lang="ru-RU" sz="1552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261 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человека.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Количество муниципальных учреждений всего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61,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том числе: </a:t>
            </a:r>
          </a:p>
          <a:p>
            <a:pPr algn="ctr"/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учреждений,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оказывающих муниципальные услуги –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45</a:t>
            </a:r>
          </a:p>
          <a:p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     - бюджетные 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24</a:t>
            </a:r>
          </a:p>
          <a:p>
            <a:r>
              <a:rPr lang="ru-RU" sz="1552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                           - автономные </a:t>
            </a:r>
            <a:r>
              <a:rPr lang="ru-RU" sz="1552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21</a:t>
            </a:r>
            <a:endParaRPr lang="ru-RU" sz="1552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r>
              <a:rPr lang="ru-RU" sz="1552" dirty="0">
                <a:latin typeface="Liberation Serif" panose="02020603050405020304" pitchFamily="18" charset="0"/>
              </a:rPr>
              <a:t> </a:t>
            </a:r>
            <a:r>
              <a:rPr lang="ru-RU" sz="1552" dirty="0" smtClean="0">
                <a:latin typeface="Liberation Serif" panose="02020603050405020304" pitchFamily="18" charset="0"/>
              </a:rPr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79534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3978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Исполнение бюджета го Сухой Лог по расходам  за 2023 год в разрезе главных распорядителей бюджетных средств (ГРБС)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38047"/>
              </p:ext>
            </p:extLst>
          </p:nvPr>
        </p:nvGraphicFramePr>
        <p:xfrm>
          <a:off x="467544" y="1412776"/>
          <a:ext cx="8208912" cy="48965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8142"/>
                <a:gridCol w="1246923"/>
                <a:gridCol w="1247851"/>
                <a:gridCol w="1245996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Наименование главного распорядителя бюджетных средств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ФАКТ,  </a:t>
                      </a:r>
                    </a:p>
                    <a:p>
                      <a:pPr algn="ctr"/>
                      <a:r>
                        <a:rPr lang="ru-RU" sz="1400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400" i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 исполнения</a:t>
                      </a:r>
                      <a:endParaRPr lang="ru-RU" sz="1400" i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Администрация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городского округа Сухой Лог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741 259,4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716 685,2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96,7%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Комитет по управлению муниципальной собственностью Администрации городского округа Сухой Лог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2 018,9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2 018,9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Управление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образования Администрации городского округа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1 412 428,2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1 402 782,0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99,3%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5509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Управление культуры и молодежной политики Администрации городского округа Сухой Лог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298 064,9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297 895,0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99,9%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Дума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городского округа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6 274,7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6 267,3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99,9%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04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Cчетная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палата </a:t>
                      </a:r>
                      <a:endParaRPr lang="ru-RU" sz="1600" u="none" strike="noStrike" dirty="0" smtClean="0">
                        <a:latin typeface="Liberation Serif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городского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округа Сухой Лог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4 671,8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4 336,0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92,8%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Финансовое </a:t>
                      </a:r>
                      <a:r>
                        <a:rPr lang="ru-RU" sz="1600" u="none" strike="noStrike" dirty="0">
                          <a:latin typeface="Liberation Serif" panose="02020603050405020304" pitchFamily="18" charset="0"/>
                        </a:rPr>
                        <a:t>управление Администрации городского округа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14 842,0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14 699,0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99,0%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   ИТОГО: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 479 559,9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Liberation Serif" panose="02020603050405020304" pitchFamily="18" charset="0"/>
                        </a:rPr>
                        <a:t>2 444 683,2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 smtClean="0">
                          <a:latin typeface="Liberation Serif" panose="02020603050405020304" pitchFamily="18" charset="0"/>
                        </a:rPr>
                        <a:t>98,6%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9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4215207" y="2564904"/>
            <a:ext cx="698781" cy="1008112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848789">
            <a:off x="5824229" y="2876783"/>
            <a:ext cx="689255" cy="1143076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0096096">
            <a:off x="2632950" y="2793188"/>
            <a:ext cx="638981" cy="1131780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64" y="404664"/>
            <a:ext cx="8305800" cy="792088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программа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– это документ, определяющий цели и задачи</a:t>
            </a:r>
            <a:b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муниципальной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политики в определенной сфере, способы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их достижения,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примерные </a:t>
            </a:r>
            <a:r>
              <a:rPr lang="ru-RU" sz="1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объемы используемых </a:t>
            </a:r>
            <a:r>
              <a:rPr lang="ru-RU" sz="1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финансовых ресурсов</a:t>
            </a:r>
            <a:endParaRPr lang="ru-RU" sz="1800" b="1" dirty="0">
              <a:solidFill>
                <a:schemeClr val="bg1"/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9121" y="1645325"/>
            <a:ext cx="2654975" cy="14674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Федеральный бюджет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95 736,6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68453" y="1410743"/>
            <a:ext cx="2592288" cy="1302701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Областной бюджет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1 047 990,6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62169" y="1702329"/>
            <a:ext cx="2670662" cy="14625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Местный бюджет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1 257 679,3 тыс. руб.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627784" y="3573016"/>
            <a:ext cx="3757096" cy="2160240"/>
          </a:xfrm>
          <a:prstGeom prst="ellips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МУНИЦИПАЛЬНЫЕ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ПРОГРАММЫ ВСЕГО: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2 401 406,5 тыс.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руб.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или 98,2%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5508104" y="5736950"/>
            <a:ext cx="3224727" cy="788394"/>
          </a:xfrm>
          <a:prstGeom prst="wedgeRoundRectCallout">
            <a:avLst>
              <a:gd name="adj1" fmla="val -34746"/>
              <a:gd name="adj2" fmla="val -9194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43 276,7 тыс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. руб. или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1,8%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- непрограммные расходы</a:t>
            </a:r>
          </a:p>
        </p:txBody>
      </p:sp>
    </p:spTree>
    <p:extLst>
      <p:ext uri="{BB962C8B-B14F-4D97-AF65-F5344CB8AC3E}">
        <p14:creationId xmlns:p14="http://schemas.microsoft.com/office/powerpoint/2010/main" val="32512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2126"/>
              </p:ext>
            </p:extLst>
          </p:nvPr>
        </p:nvGraphicFramePr>
        <p:xfrm>
          <a:off x="251520" y="605580"/>
          <a:ext cx="8640959" cy="594359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7064"/>
                <a:gridCol w="5848956"/>
                <a:gridCol w="856955"/>
                <a:gridCol w="857905"/>
                <a:gridCol w="720079"/>
              </a:tblGrid>
              <a:tr h="4471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ФАКТ,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тыс. руб.</a:t>
                      </a:r>
                      <a:endParaRPr lang="ru-RU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Процент </a:t>
                      </a:r>
                      <a:r>
                        <a:rPr lang="ru-RU" sz="100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исп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-я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8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системы образования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1 417 978,1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1 407 675,4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2">
                        <a:alpha val="20000"/>
                      </a:schemeClr>
                    </a:solidFill>
                  </a:tcPr>
                </a:tc>
              </a:tr>
              <a:tr h="34596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программа"Развитие физической культуры и спорта в городском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округе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133 108,4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133 106,6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9441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культуры  и искусства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232 320,0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232 150,1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8827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«Развитие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245 539,8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230 826,3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"Молодежь Свердловской области на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территории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округа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6 347,5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6 347,5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856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6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«Управление муниципальными финансами городского округа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14 436,3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14 293,3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"Развитие субъектов малого и среднего предпринимательства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356,5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356,5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8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"Поддержка социально ориентированных некоммерческих организаций в городском округе 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1 158,3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1 158,3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875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9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"Выполнение муниципальных функций, переданных государственных полномочий и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обеспечение деятельности Администрации городского округа  Сухой 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258 282,9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254 593,7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«Управление и распоряжение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муниципальной  собственностью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округа 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Лог"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61 469,3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60 705,5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648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«Обеспечение безопасности жизнедеятельности  населения городского округа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20 300,0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20 124,6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90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программа «Реализация основных направлений государственной политики в строительном комплексе  городского  округа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640,0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6354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«Экология и природопользование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на территории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городского округа</a:t>
                      </a:r>
                      <a:r>
                        <a:rPr lang="ru-RU" sz="100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4 585,2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3 807,1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5576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Муниципальная </a:t>
                      </a:r>
                      <a:r>
                        <a:rPr lang="ru-RU" sz="10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программа </a:t>
                      </a:r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«Обеспечение доступным жильем малоимущих граждан, молодых семей, а также граждан, проживающих на сельских территориях, на территории городского округа Сухой Лог»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7 092,3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7 092,3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784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Муниципальная программа "Формирование современной городской среды в городском округе Сухой Лог до 2024 года"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29 283,8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28 529,3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52874"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  </a:t>
                      </a:r>
                      <a:r>
                        <a:rPr lang="ru-RU" sz="1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2 432 898,3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2 401 406,5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98,7%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41388"/>
            <a:ext cx="8352928" cy="320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Информация по исполнению муниципальных программ за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2023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год</a:t>
            </a:r>
            <a:endParaRPr lang="ru-RU" sz="20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901938"/>
            <a:ext cx="6264696" cy="5616624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8739" y="1003372"/>
            <a:ext cx="4183880" cy="6300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0004" y="3602772"/>
            <a:ext cx="4174087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739" y="2773304"/>
            <a:ext cx="4183880" cy="640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i="1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739" y="4771163"/>
            <a:ext cx="4174088" cy="6499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 «Развитие физической культуры и спорта в городском округе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i="1" dirty="0">
              <a:solidFill>
                <a:schemeClr val="tx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580778" y="188640"/>
            <a:ext cx="809567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Одними из наиболее финансовоёмких </a:t>
            </a:r>
            <a:b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0211" y="5661248"/>
            <a:ext cx="4183880" cy="735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программа «Управление и распоряжение муниципальной  собственностью городского округа 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03078" y="980924"/>
            <a:ext cx="1121050" cy="71350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1 407 675,4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89612" y="3721325"/>
            <a:ext cx="1114593" cy="7157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230 826,3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89612" y="2744772"/>
            <a:ext cx="1114594" cy="697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232 150,1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94802" y="4653137"/>
            <a:ext cx="1109404" cy="7679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133 106,6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95547" y="1812935"/>
            <a:ext cx="1128581" cy="741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254 593,7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432030" y="2598300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Информация по исполнению данных муниципальных программ в разрезе основных направлений за 2023 год представлена далее</a:t>
            </a:r>
            <a:endParaRPr lang="ru-RU" sz="1700" b="1" dirty="0">
              <a:solidFill>
                <a:schemeClr val="accent2">
                  <a:lumMod val="7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739" y="1725370"/>
            <a:ext cx="4174088" cy="9164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Муниципальная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программа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«Выполнение муниципальных  функций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, переданных государственных полномочий и обеспечение деятельности Администрации городского округа  Сухой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Лог»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94802" y="5661249"/>
            <a:ext cx="1128581" cy="7359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60 705,5</a:t>
            </a:r>
            <a:endParaRPr lang="ru-RU" sz="1400" b="1" dirty="0">
              <a:solidFill>
                <a:srgbClr val="00000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25246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99" y="3724596"/>
            <a:ext cx="1857388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5840" y="3685944"/>
            <a:ext cx="1928827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0934" y="3699397"/>
            <a:ext cx="1928827" cy="143350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3734" y="3699397"/>
            <a:ext cx="2000264" cy="14287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368379" y="5013176"/>
            <a:ext cx="1395309" cy="165618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Дошкольное образование</a:t>
            </a:r>
          </a:p>
          <a:p>
            <a:pPr algn="ctr"/>
            <a:r>
              <a:rPr lang="ru-RU" sz="1200" b="1" smtClean="0">
                <a:solidFill>
                  <a:srgbClr val="002060"/>
                </a:solidFill>
                <a:latin typeface="Liberation Serif" panose="02020603050405020304" pitchFamily="18" charset="0"/>
              </a:rPr>
              <a:t>40,1%</a:t>
            </a:r>
            <a:endParaRPr lang="ru-RU" sz="1200" b="1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(597 202,1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16476" y="5026305"/>
            <a:ext cx="1509627" cy="1643054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Общее образование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48,4%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(721 449,2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86496" y="5015692"/>
            <a:ext cx="1558098" cy="1655719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u="sng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Молодежная политика и оздоровление детей  0,4%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(5 387,0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308304" y="5013176"/>
            <a:ext cx="1570957" cy="165618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ru-RU" sz="1400" b="1" dirty="0" smtClean="0">
              <a:latin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4,7%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(70 428,4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6577" y="236810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системы образования городского округа Сухой Лог состоит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из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32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муниципальных учреждений образования: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3905" y="1253684"/>
            <a:ext cx="278178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Liberation Serif" panose="02020603050405020304" pitchFamily="18" charset="0"/>
              </a:rPr>
              <a:t>дошкольное образование </a:t>
            </a:r>
            <a:endParaRPr lang="ru-RU" u="sng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14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</a:t>
            </a:r>
          </a:p>
          <a:p>
            <a:pPr algn="ctr"/>
            <a:endParaRPr lang="ru-RU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797" y="1256600"/>
            <a:ext cx="279027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rgbClr val="002060"/>
                </a:solidFill>
                <a:latin typeface="Liberation Serif" panose="02020603050405020304" pitchFamily="18" charset="0"/>
              </a:rPr>
              <a:t>общее </a:t>
            </a:r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13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906" y="2449327"/>
            <a:ext cx="2781787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дополнительное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4</a:t>
            </a:r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учреждения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65545" y="1260945"/>
            <a:ext cx="261371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прочие учреждения </a:t>
            </a:r>
            <a:r>
              <a:rPr lang="ru-RU" u="sng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Liberation Serif" panose="02020603050405020304" pitchFamily="18" charset="0"/>
              </a:rPr>
              <a:t> учреждение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35599" y="2414002"/>
            <a:ext cx="5112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МАУ ДО «Центр дополнительного образования» 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МБУ ДО «Сухоложская детская музыкальная школа»;</a:t>
            </a: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МБУ ДО «Сухоложская детская школа искусств №1»; 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81758" y="2703328"/>
            <a:ext cx="432107" cy="375457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1518970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465106" y="887344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366575" y="897047"/>
            <a:ext cx="411656" cy="36633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04099" y="874480"/>
            <a:ext cx="8418462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697363" y="5028326"/>
            <a:ext cx="1535485" cy="165161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Дополни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тельное образование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6,4%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(95 753,8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тыс. руб.)</a:t>
            </a:r>
            <a:endParaRPr lang="ru-RU" sz="12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572417" y="404664"/>
            <a:ext cx="8136904" cy="6155531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dirty="0" smtClean="0"/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Уважаемые жители </a:t>
            </a:r>
            <a:r>
              <a:rPr lang="ru-RU" alt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городского округа!</a:t>
            </a:r>
            <a:endParaRPr lang="ru-RU" altLang="ru-RU" sz="2800" b="1" dirty="0">
              <a:solidFill>
                <a:srgbClr val="002060"/>
              </a:solidFill>
              <a:latin typeface="Liberation Serif" panose="02020603050405020304" pitchFamily="18" charset="0"/>
              <a:cs typeface="Aharoni" pitchFamily="2" charset="-79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Aharoni" pitchFamily="2" charset="-79"/>
              </a:rPr>
              <a:t>     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Представляем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вам в краткой и доступной форме основные параметры исполнения местного бюджета за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2023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год.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        Здесь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наиболее полно предоставлена информация о расходовании средств  местного бюджета в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образовании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жилищно–коммунальном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хозяйстве и в сфере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социальной поддержки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граждан.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Представлена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информация о расходах местного бюджета на детские сады,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школы, физическую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культуру и спорт, дорожное хозяйство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          Представленная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информация предназначена для широкого круга пользователей и будет интересна и полезна как студентам, педагогам, 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молодым </a:t>
            </a:r>
            <a:r>
              <a:rPr lang="ru-RU" alt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семьям, так и муниципальным служащим, пенсионерам и другим категориям населения, так как бюджет городского округа затрагивает интересы каждого жителя Сухого Лога</a:t>
            </a:r>
            <a:r>
              <a:rPr lang="ru-RU" alt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endParaRPr lang="ru-RU" altLang="ru-RU" sz="16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Мы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постарались в доступной и понятной форме для граждан показать</a:t>
            </a:r>
          </a:p>
          <a:p>
            <a:pPr algn="r">
              <a:lnSpc>
                <a:spcPct val="150000"/>
              </a:lnSpc>
              <a:buFont typeface="Wingdings 2" pitchFamily="18" charset="2"/>
              <a:buNone/>
            </a:pP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основные показатели бюджета городского округа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Arial" panose="020B0604020202020204" pitchFamily="34" charset="0"/>
              </a:rPr>
              <a:t>...</a:t>
            </a:r>
          </a:p>
          <a:p>
            <a:pPr algn="just" eaLnBrk="1" hangingPunct="1"/>
            <a:endParaRPr lang="ru-RU" altLang="ru-RU" sz="16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223523026"/>
              </p:ext>
            </p:extLst>
          </p:nvPr>
        </p:nvGraphicFramePr>
        <p:xfrm>
          <a:off x="5357861" y="962412"/>
          <a:ext cx="3487223" cy="167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128433" y="629643"/>
            <a:ext cx="3832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2021-2023 гг. (тыс. руб.)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357862" y="952808"/>
            <a:ext cx="3487223" cy="9604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4680" y="188640"/>
            <a:ext cx="8155180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/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МП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системы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городском округе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20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902" y="620688"/>
            <a:ext cx="5232523" cy="263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     Подпрограмма: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Дошкольное образование 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596 146,1 тыс. руб.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Развитие общего образования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725 405,1 тыс. руб.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Развитие дополнительного образования в го Сухой Лог </a:t>
            </a:r>
            <a:r>
              <a:rPr lang="ru-RU" sz="115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21 700,1 тыс. руб</a:t>
            </a:r>
            <a:r>
              <a:rPr lang="ru-RU" sz="115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marL="228600" indent="-228600">
              <a:lnSpc>
                <a:spcPct val="130000"/>
              </a:lnSpc>
              <a:buFontTx/>
              <a:buAutoNum type="arabicPeriod"/>
            </a:pP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Развитие деятельности в сфере организации и обеспечения отдыха </a:t>
            </a:r>
            <a:endParaRPr lang="ru-RU" sz="115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и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оздоровления детей в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 Сухой Лог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– 31 684,0 тыс. руб.</a:t>
            </a:r>
          </a:p>
          <a:p>
            <a:pPr marL="228600" indent="-228600">
              <a:lnSpc>
                <a:spcPct val="130000"/>
              </a:lnSpc>
              <a:buAutoNum type="arabicPeriod" startAt="5"/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Обеспечение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реализации муниципальной программы </a:t>
            </a:r>
            <a:endParaRPr lang="ru-RU" sz="1150" dirty="0" smtClean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«Развитие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системы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образования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в 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го </a:t>
            </a:r>
            <a:r>
              <a:rPr lang="ru-RU" sz="1150" dirty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</a:t>
            </a: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»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- 29 955,1 тыс. руб.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6.   Педагогические кадры 21 века </a:t>
            </a:r>
            <a:r>
              <a:rPr lang="ru-RU" sz="115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– 2 785,0 тыс. руб.</a:t>
            </a:r>
            <a:endParaRPr lang="ru-RU" sz="115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ru-RU" sz="1200" dirty="0">
              <a:solidFill>
                <a:srgbClr val="002060"/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946367"/>
              </p:ext>
            </p:extLst>
          </p:nvPr>
        </p:nvGraphicFramePr>
        <p:xfrm>
          <a:off x="366094" y="2924944"/>
          <a:ext cx="8383766" cy="37199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22130"/>
                <a:gridCol w="720080"/>
                <a:gridCol w="792088"/>
                <a:gridCol w="649468"/>
              </a:tblGrid>
              <a:tr h="3726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0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9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239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1239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</a:t>
                      </a: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бщеобразовательных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образовательного стандарта и федерального образовательного стандарта,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4678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 детей,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охваченных образовательными программами дополнительного образования детей, в общей численности детей и молодежи в возрасте от 5-18 лет,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8231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 муниципальных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21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2649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63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Увеличение охвата отдыхом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и оздоровлением детей, чел.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5 377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5 377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5206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9926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Liberation Serif" panose="02020603050405020304" pitchFamily="18" charset="0"/>
                        </a:rPr>
                        <a:t>Число</a:t>
                      </a:r>
                      <a:r>
                        <a:rPr lang="ru-RU" sz="900" baseline="0" dirty="0" smtClean="0">
                          <a:latin typeface="Liberation Serif" panose="020206030504050203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молодежи, чел.</a:t>
                      </a:r>
                      <a:endParaRPr lang="ru-RU" sz="9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30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30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2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555" y="196048"/>
            <a:ext cx="585791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093" y="719268"/>
            <a:ext cx="5357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в 2023 году осуществляли деятельность 14 муниципальных детских дошкольных образовательных учреждений, в том числе: 9 автономных и 5 бюджетных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704823"/>
              </p:ext>
            </p:extLst>
          </p:nvPr>
        </p:nvGraphicFramePr>
        <p:xfrm>
          <a:off x="404564" y="2224831"/>
          <a:ext cx="6143669" cy="18011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51952"/>
                <a:gridCol w="720080"/>
                <a:gridCol w="720080"/>
                <a:gridCol w="720080"/>
                <a:gridCol w="731477"/>
              </a:tblGrid>
              <a:tr h="371040">
                <a:tc>
                  <a:txBody>
                    <a:bodyPr/>
                    <a:lstStyle/>
                    <a:p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Ед. изм.</a:t>
                      </a:r>
                      <a:endParaRPr lang="ru-RU" sz="10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2022 год   факт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2023 год план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2023 год   факт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36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Численность воспитанников ДОУ от 1,5 до 7 лет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Liberation Serif" panose="02020603050405020304" pitchFamily="18" charset="0"/>
                        </a:rPr>
                        <a:t>2 679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2 630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2 533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10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муниципальных ДОУ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Liberation Serif" panose="02020603050405020304" pitchFamily="18" charset="0"/>
                        </a:rPr>
                        <a:t>202,1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221,9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235,8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61279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Среднемесячная  заработная плата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Liberation Serif" panose="02020603050405020304" pitchFamily="18" charset="0"/>
                        </a:rPr>
                        <a:t>40 746,3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45 694,58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45 710,69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988840"/>
            <a:ext cx="2071703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52353764"/>
              </p:ext>
            </p:extLst>
          </p:nvPr>
        </p:nvGraphicFramePr>
        <p:xfrm>
          <a:off x="5713297" y="21053"/>
          <a:ext cx="3430703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04564" y="4293096"/>
            <a:ext cx="6309679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в рамках подпрограммы: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задания в 14 дошкольных учреждениях –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571 696,4 тыс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400" dirty="0" smtClean="0">
                <a:latin typeface="Liberation Serif" panose="02020603050405020304" pitchFamily="18" charset="0"/>
              </a:rPr>
              <a:t>проведение ремонтных работ в ДОУ – 12 790,2 тыс. руб.;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400" dirty="0">
                <a:latin typeface="Liberation Serif" pitchFamily="18" charset="0"/>
              </a:rPr>
              <a:t>проведение мероприятий по обеспечению антитеррористической защищенности объектов </a:t>
            </a:r>
            <a:r>
              <a:rPr lang="ru-RU" sz="1400" dirty="0" smtClean="0">
                <a:latin typeface="Liberation Serif" pitchFamily="18" charset="0"/>
              </a:rPr>
              <a:t>в </a:t>
            </a:r>
            <a:r>
              <a:rPr lang="ru-RU" sz="1400" dirty="0">
                <a:latin typeface="Liberation Serif" pitchFamily="18" charset="0"/>
              </a:rPr>
              <a:t>ДОУ № 29,37,38,42,44 (установка ограждения)</a:t>
            </a:r>
            <a:r>
              <a:rPr lang="ru-RU" sz="1400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latin typeface="Liberation Serif" panose="02020603050405020304" pitchFamily="18" charset="0"/>
              </a:rPr>
              <a:t>– 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latin typeface="Liberation Serif" panose="02020603050405020304" pitchFamily="18" charset="0"/>
              </a:rPr>
              <a:t>   11 334,8 тыс. руб.</a:t>
            </a:r>
            <a:endParaRPr lang="ru-RU" sz="1400" dirty="0">
              <a:latin typeface="Liberation Serif" panose="02020603050405020304" pitchFamily="18" charset="0"/>
            </a:endParaRPr>
          </a:p>
        </p:txBody>
      </p:sp>
      <p:pic>
        <p:nvPicPr>
          <p:cNvPr id="58370" name="Picture 2" descr="https://avatars.mds.yandex.net/i?id=2f6fb63ae37009b98a98559f0a92c4bddb197b38-523480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404" y="3590046"/>
            <a:ext cx="2071703" cy="1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4" name="Picture 6" descr="https://hr.government-nnov.ru/render/storage/7f/3e/c52545c89cd2bf5f3de796447c7833b8cfc88d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7" y="5229200"/>
            <a:ext cx="2071703" cy="136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0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4874" y="692696"/>
            <a:ext cx="60250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Сухой Лог в 2023 году осуществляли деятельность  13 образовательных учреждений, из них 6 расположены в городе, 7 – в сельских населенных пунктах, в том числе: 6 бюджетных и 7 автономных учреждений</a:t>
            </a:r>
            <a:endParaRPr lang="ru-RU" sz="16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21703249"/>
              </p:ext>
            </p:extLst>
          </p:nvPr>
        </p:nvGraphicFramePr>
        <p:xfrm>
          <a:off x="6423668" y="260648"/>
          <a:ext cx="2520280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8335" y="761741"/>
            <a:ext cx="9361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661 552,7</a:t>
            </a:r>
            <a:endParaRPr lang="en-US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8640"/>
            <a:ext cx="55446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Общее образование</a:t>
            </a:r>
            <a:endParaRPr lang="ru-RU" sz="3000" dirty="0"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628475"/>
              </p:ext>
            </p:extLst>
          </p:nvPr>
        </p:nvGraphicFramePr>
        <p:xfrm>
          <a:off x="2483768" y="2016135"/>
          <a:ext cx="6336704" cy="204739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56384"/>
                <a:gridCol w="720080"/>
                <a:gridCol w="720080"/>
                <a:gridCol w="720080"/>
                <a:gridCol w="720080"/>
              </a:tblGrid>
              <a:tr h="417532">
                <a:tc>
                  <a:txBody>
                    <a:bodyPr/>
                    <a:lstStyle/>
                    <a:p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Ед. изм.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2022 год   факт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2023 год план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2023 год   факт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53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человек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5 978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5 998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6 084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8156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тыс.руб.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111,1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111,1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111,1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995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Среднемесячная  заработная плата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педагогических работников муниципальных общеобразовательных учреждений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рублей</a:t>
                      </a:r>
                      <a:endParaRPr lang="ru-RU" sz="11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</a:rPr>
                        <a:t>47 399,0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48 989,2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49 444,5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339752" y="4053114"/>
            <a:ext cx="6624736" cy="2643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в рамках подпрограммы: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50" dirty="0" smtClean="0">
                <a:latin typeface="Liberation Serif" panose="02020603050405020304" pitchFamily="18" charset="0"/>
              </a:rPr>
              <a:t>выполнение </a:t>
            </a:r>
            <a:r>
              <a:rPr lang="ru-RU" sz="1050" dirty="0">
                <a:latin typeface="Liberation Serif" panose="02020603050405020304" pitchFamily="18" charset="0"/>
              </a:rPr>
              <a:t>муниципального задания в </a:t>
            </a:r>
            <a:r>
              <a:rPr lang="ru-RU" sz="1050" dirty="0" smtClean="0">
                <a:latin typeface="Liberation Serif" panose="02020603050405020304" pitchFamily="18" charset="0"/>
              </a:rPr>
              <a:t>13 муниципальных общеобразовательных учреждениях – 597 846,41 тыс</a:t>
            </a:r>
            <a:r>
              <a:rPr lang="ru-RU" sz="1050" dirty="0">
                <a:latin typeface="Liberation Serif" panose="02020603050405020304" pitchFamily="18" charset="0"/>
              </a:rPr>
              <a:t>. руб</a:t>
            </a:r>
            <a:r>
              <a:rPr lang="ru-RU" sz="1050" dirty="0" smtClean="0">
                <a:latin typeface="Liberation Serif" panose="02020603050405020304" pitchFamily="18" charset="0"/>
              </a:rPr>
              <a:t>.;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50" dirty="0" smtClean="0">
                <a:latin typeface="Liberation Serif" panose="02020603050405020304" pitchFamily="18" charset="0"/>
              </a:rPr>
              <a:t>субсидии на иные цели – 105 316,1 тыс. руб. (ремонтные работы в СОШ, горячее питание, классное руководство, бесплатный проезд детей –сирот, обеспечение деятельности советников директора по 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50" dirty="0" smtClean="0">
                <a:latin typeface="Liberation Serif" panose="02020603050405020304" pitchFamily="18" charset="0"/>
              </a:rPr>
              <a:t>воспитанию и др.);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50" dirty="0" smtClean="0">
                <a:latin typeface="Liberation Serif" panose="02020603050405020304" pitchFamily="18" charset="0"/>
              </a:rPr>
              <a:t>на оборудование </a:t>
            </a:r>
            <a:r>
              <a:rPr lang="ru-RU" sz="1050" dirty="0">
                <a:latin typeface="Liberation Serif" pitchFamily="18" charset="0"/>
              </a:rPr>
              <a:t>спортивной площадки в МАОУ СОШ № 2 </a:t>
            </a:r>
            <a:r>
              <a:rPr lang="ru-RU" sz="1050" dirty="0" smtClean="0">
                <a:latin typeface="Liberation Serif" pitchFamily="18" charset="0"/>
              </a:rPr>
              <a:t> – 7 243,52 </a:t>
            </a:r>
            <a:r>
              <a:rPr lang="ru-RU" sz="1050" dirty="0">
                <a:latin typeface="Liberation Serif" pitchFamily="18" charset="0"/>
              </a:rPr>
              <a:t>тыс</a:t>
            </a:r>
            <a:r>
              <a:rPr lang="ru-RU" sz="1050" dirty="0" smtClean="0">
                <a:latin typeface="Liberation Serif" pitchFamily="18" charset="0"/>
              </a:rPr>
              <a:t>. рублей;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50" dirty="0">
                <a:latin typeface="Liberation Serif" pitchFamily="18" charset="0"/>
              </a:rPr>
              <a:t>на проведение мероприятий по обеспечению антитеррористической защищенности объектов </a:t>
            </a:r>
            <a:r>
              <a:rPr lang="ru-RU" sz="1050" dirty="0" smtClean="0">
                <a:latin typeface="Liberation Serif" pitchFamily="18" charset="0"/>
              </a:rPr>
              <a:t>(установка </a:t>
            </a:r>
            <a:r>
              <a:rPr lang="ru-RU" sz="1050" dirty="0">
                <a:latin typeface="Liberation Serif" pitchFamily="18" charset="0"/>
              </a:rPr>
              <a:t>ограждения </a:t>
            </a:r>
            <a:r>
              <a:rPr lang="ru-RU" sz="1050" dirty="0" smtClean="0">
                <a:latin typeface="Liberation Serif" pitchFamily="18" charset="0"/>
              </a:rPr>
              <a:t>в МАОУ </a:t>
            </a:r>
            <a:r>
              <a:rPr lang="ru-RU" sz="1050" dirty="0">
                <a:latin typeface="Liberation Serif" pitchFamily="18" charset="0"/>
              </a:rPr>
              <a:t>Гимназия № 1, МБОУ ЗСОШ № 8 </a:t>
            </a:r>
            <a:r>
              <a:rPr lang="ru-RU" sz="1050" dirty="0" smtClean="0">
                <a:latin typeface="Liberation Serif" pitchFamily="18" charset="0"/>
              </a:rPr>
              <a:t>с. Светлое - </a:t>
            </a:r>
            <a:r>
              <a:rPr lang="ru-RU" sz="1050" dirty="0">
                <a:latin typeface="Liberation Serif" pitchFamily="18" charset="0"/>
              </a:rPr>
              <a:t>- 2 491,7 тыс. рублей</a:t>
            </a:r>
            <a:r>
              <a:rPr lang="ru-RU" sz="1050" dirty="0" smtClean="0">
                <a:latin typeface="Liberation Serif" pitchFamily="18" charset="0"/>
              </a:rPr>
              <a:t>;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sz="1050" dirty="0">
                <a:latin typeface="Liberation Serif" pitchFamily="18" charset="0"/>
              </a:rPr>
              <a:t>на создание и обеспечение функционирования центров образования естественно-научной и технологической направленностей </a:t>
            </a:r>
            <a:r>
              <a:rPr lang="ru-RU" sz="1050" dirty="0" smtClean="0">
                <a:latin typeface="Liberation Serif" pitchFamily="18" charset="0"/>
              </a:rPr>
              <a:t>в </a:t>
            </a:r>
            <a:r>
              <a:rPr lang="ru-RU" sz="1050" dirty="0">
                <a:latin typeface="Liberation Serif" pitchFamily="18" charset="0"/>
              </a:rPr>
              <a:t>сельской местности </a:t>
            </a:r>
            <a:r>
              <a:rPr lang="ru-RU" sz="1050" dirty="0" smtClean="0">
                <a:latin typeface="Liberation Serif" pitchFamily="18" charset="0"/>
              </a:rPr>
              <a:t>(центр «Точка </a:t>
            </a:r>
            <a:r>
              <a:rPr lang="ru-RU" sz="1050" dirty="0">
                <a:latin typeface="Liberation Serif" pitchFamily="18" charset="0"/>
              </a:rPr>
              <a:t>роста» в МБОУ </a:t>
            </a:r>
            <a:r>
              <a:rPr lang="ru-RU" sz="1050" dirty="0" smtClean="0">
                <a:latin typeface="Liberation Serif" pitchFamily="18" charset="0"/>
              </a:rPr>
              <a:t>ООШ </a:t>
            </a:r>
            <a:r>
              <a:rPr lang="ru-RU" sz="1050" dirty="0">
                <a:latin typeface="Liberation Serif" pitchFamily="18" charset="0"/>
              </a:rPr>
              <a:t>№ 9 </a:t>
            </a:r>
            <a:r>
              <a:rPr lang="ru-RU" sz="1050" dirty="0" err="1">
                <a:latin typeface="Liberation Serif" pitchFamily="18" charset="0"/>
              </a:rPr>
              <a:t>с.Рудянское</a:t>
            </a:r>
            <a:r>
              <a:rPr lang="ru-RU" sz="1050" dirty="0">
                <a:latin typeface="Liberation Serif" pitchFamily="18" charset="0"/>
              </a:rPr>
              <a:t>) </a:t>
            </a:r>
            <a:r>
              <a:rPr lang="ru-RU" sz="1050" dirty="0" smtClean="0">
                <a:latin typeface="Liberation Serif" pitchFamily="18" charset="0"/>
              </a:rPr>
              <a:t>– 3 000,00 </a:t>
            </a:r>
            <a:r>
              <a:rPr lang="ru-RU" sz="1050" dirty="0">
                <a:latin typeface="Liberation Serif" pitchFamily="18" charset="0"/>
              </a:rPr>
              <a:t>тыс</a:t>
            </a:r>
            <a:r>
              <a:rPr lang="ru-RU" sz="1050" dirty="0" smtClean="0">
                <a:latin typeface="Liberation Serif" pitchFamily="18" charset="0"/>
              </a:rPr>
              <a:t>. рублей </a:t>
            </a:r>
          </a:p>
        </p:txBody>
      </p:sp>
      <p:pic>
        <p:nvPicPr>
          <p:cNvPr id="59396" name="Picture 4" descr="https://avatars.mds.yandex.net/i?id=c83d5fd482254a154a7523db0f41f252-5597167-images-thumbs&amp;ref=rim&amp;n=33&amp;w=225&amp;h=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45024"/>
            <a:ext cx="2143125" cy="1428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https://avatars.mds.yandex.net/i?id=145e3a1246d84ad8a5846a0c000911ba72be2ca9-828200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9" y="5246757"/>
            <a:ext cx="2174081" cy="1449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https://avatars.mds.yandex.net/i?id=043bdb1ab6401f91ab423861d02e53975dfeca55-754394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6" y="2046193"/>
            <a:ext cx="2134554" cy="14230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69476"/>
            <a:ext cx="6260166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Liberation Serif" panose="02020603050405020304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64220577"/>
              </p:ext>
            </p:extLst>
          </p:nvPr>
        </p:nvGraphicFramePr>
        <p:xfrm>
          <a:off x="5953878" y="548680"/>
          <a:ext cx="2915816" cy="1727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11560" y="2818316"/>
            <a:ext cx="5459246" cy="573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  Средства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данной подпрограммы были направлены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806546"/>
            <a:ext cx="5547793" cy="200726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5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городском округе Сухой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Лог» муниципальной программы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«Развитие системы образования в городском округе Сухой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Лог» свою деятельность осуществляет организация дополнительного образования детей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МАУ ДО «Центр дополнительного образования»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  <a:p>
            <a:pPr algn="just"/>
            <a:endParaRPr lang="ru-RU" sz="1400" u="sng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  </a:t>
            </a: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 </a:t>
            </a: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12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380144809"/>
              </p:ext>
            </p:extLst>
          </p:nvPr>
        </p:nvGraphicFramePr>
        <p:xfrm>
          <a:off x="323528" y="3327887"/>
          <a:ext cx="6192687" cy="325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0418" name="Picture 2" descr="https://avatars.mds.yandex.net/i?id=9d9dbd5de7b1c0b673dfad78873e28092ea4aacb-819321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73216"/>
            <a:ext cx="1993438" cy="13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s://avatars.mds.yandex.net/i?id=61c147b47815b6469a4634c2f87fc2faea0fa9a6-3694487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82" y="3866202"/>
            <a:ext cx="1993438" cy="132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https://avatars.mds.yandex.net/i?id=8626b181dbf2328cca1039f5d268fcfa657c88ab-8201030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30" y="2492897"/>
            <a:ext cx="195409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51" y="260648"/>
            <a:ext cx="2032667" cy="1402053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037" y="3684935"/>
            <a:ext cx="2013303" cy="150019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298" y="163447"/>
            <a:ext cx="635798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Обеспечение отдыха и оздоровления </a:t>
            </a:r>
            <a:r>
              <a:rPr lang="ru-RU" sz="21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061476"/>
              </p:ext>
            </p:extLst>
          </p:nvPr>
        </p:nvGraphicFramePr>
        <p:xfrm>
          <a:off x="2417322" y="578948"/>
          <a:ext cx="6467124" cy="310653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88745"/>
                <a:gridCol w="877370"/>
                <a:gridCol w="731477"/>
                <a:gridCol w="769532"/>
              </a:tblGrid>
              <a:tr h="253141">
                <a:tc rowSpan="2">
                  <a:txBody>
                    <a:bodyPr/>
                    <a:lstStyle/>
                    <a:p>
                      <a:endParaRPr lang="ru-RU" sz="11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2023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141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693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itchFamily="18" charset="0"/>
                        </a:rPr>
                        <a:t>Всего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Liberation Serif" pitchFamily="18" charset="0"/>
                        </a:rPr>
                        <a:t>расходы на летнюю оздоровительную кампанию</a:t>
                      </a:r>
                      <a:r>
                        <a:rPr lang="ru-RU" sz="1100" baseline="0" dirty="0" smtClean="0">
                          <a:latin typeface="Liberation Serif" pitchFamily="18" charset="0"/>
                        </a:rPr>
                        <a:t>, в том числе: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22 937,7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31 863,3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itchFamily="18" charset="0"/>
                        </a:rPr>
                        <a:t>31 683,9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24569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latin typeface="Liberation Serif" pitchFamily="18" charset="0"/>
                        </a:rPr>
                        <a:t> за счет средств областного бюджета, тыс. руб.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16 326,7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19 764,4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19 764,4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24569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latin typeface="Liberation Serif" pitchFamily="18" charset="0"/>
                        </a:rPr>
                        <a:t> за счет средств местного бюджета, тыс. руб.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4 657,6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5 482,2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5 481,8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118380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latin typeface="Liberation Serif" pitchFamily="18" charset="0"/>
                        </a:rPr>
                        <a:t> Субвенции местным бюджетам на осуществление государственных полномочий Свердловской области по организации и обеспечению отдыха и оздоровления детей (за исключением детей-сирот и детей, оставшихся без попечения родителей, детей, находящихся в трудной жизненной ситуации) в учебное время, включая мероприятия по обеспечению безопасности их жизни и здоровья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1 953,4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2 360,7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Liberation Serif" pitchFamily="18" charset="0"/>
                        </a:rPr>
                        <a:t>2 184,2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44715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050" dirty="0" smtClean="0">
                          <a:latin typeface="Liberation Serif" pitchFamily="18" charset="0"/>
                        </a:rPr>
                        <a:t>Осуществление мероприятий на обеспечение отдыха отдельных категорий детей на побережье Черного моря</a:t>
                      </a:r>
                      <a:endParaRPr lang="ru-RU" sz="10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0,0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4 256,0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4 253,6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179512" y="5216732"/>
            <a:ext cx="8784976" cy="14619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 оздоровленных  </a:t>
            </a: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летний </a:t>
            </a:r>
            <a:r>
              <a:rPr lang="ru-RU" sz="1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 -  3 501 человек: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 в лагерях дневного пребывания – 2 357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 в загородных лагерях – 914 человек</a:t>
            </a:r>
          </a:p>
          <a:p>
            <a:pPr algn="just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 в детских санаториях – 230 человек</a:t>
            </a:r>
          </a:p>
          <a:p>
            <a:pPr lvl="0"/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</a:rPr>
              <a:t>- за </a:t>
            </a:r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счет средств областного бюджета </a:t>
            </a: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</a:rPr>
              <a:t>был оплачен </a:t>
            </a:r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проезд и путевки для 54 детей в </a:t>
            </a: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</a:rPr>
              <a:t>СОК «Жемчужина</a:t>
            </a:r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» на Черном море;</a:t>
            </a:r>
          </a:p>
          <a:p>
            <a:pPr lvl="0"/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</a:rPr>
              <a:t>- за </a:t>
            </a:r>
            <a:r>
              <a:rPr lang="ru-RU" sz="1100" dirty="0">
                <a:solidFill>
                  <a:schemeClr val="tx1"/>
                </a:solidFill>
                <a:latin typeface="Liberation Serif" pitchFamily="18" charset="0"/>
              </a:rPr>
              <a:t>счет средств областного бюджета оздоровлены 67 детей в учебное время в </a:t>
            </a:r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</a:rPr>
              <a:t>Санатории «Курьи».</a:t>
            </a:r>
            <a:endParaRPr lang="ru-RU" sz="1100" dirty="0">
              <a:solidFill>
                <a:schemeClr val="tx1"/>
              </a:solidFill>
              <a:latin typeface="Liberation Serif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Число несовершеннолетних граждан, трудоустроенных в летний период –115 человека, 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Liberation Serif" pitchFamily="18" charset="0"/>
                <a:cs typeface="Times New Roman" panose="02020603050405020304" pitchFamily="18" charset="0"/>
              </a:rPr>
              <a:t>планируемое количество – 115 человек.</a:t>
            </a:r>
            <a:endParaRPr lang="ru-RU" sz="1100" dirty="0">
              <a:solidFill>
                <a:schemeClr val="tx1"/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2" name="Picture 4" descr="https://www.tyr74.ru/images/ural/big363imag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31" y="1916832"/>
            <a:ext cx="2003509" cy="150263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https://i.incamp.ru/u/1/46/zarya-66-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14" y="3737161"/>
            <a:ext cx="2144137" cy="142593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https://pp.userapi.com/c604629/v604629075/e9c8/6V0TYuMehp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42609"/>
            <a:ext cx="2163788" cy="144252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6" name="Picture 28" descr="https://avatars.mds.yandex.net/get-altay/1899727/2a0000016e253f2a9d3ad299db286e0a20c4/X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20" y="3771587"/>
            <a:ext cx="1871725" cy="140379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332656"/>
            <a:ext cx="473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Liberation Serif" pitchFamily="18" charset="0"/>
              </a:rPr>
              <a:t>Педагогические кадры 21 </a:t>
            </a:r>
            <a:r>
              <a:rPr lang="ru-RU" sz="2400" b="1" dirty="0" smtClean="0">
                <a:solidFill>
                  <a:schemeClr val="bg1"/>
                </a:solidFill>
                <a:latin typeface="Liberation Serif" pitchFamily="18" charset="0"/>
              </a:rPr>
              <a:t>века</a:t>
            </a:r>
            <a:endParaRPr lang="ru-RU" sz="2400" dirty="0">
              <a:solidFill>
                <a:schemeClr val="bg1"/>
              </a:solidFill>
              <a:latin typeface="Liberation Serif" pitchFamily="18" charset="0"/>
            </a:endParaRPr>
          </a:p>
        </p:txBody>
      </p:sp>
      <p:pic>
        <p:nvPicPr>
          <p:cNvPr id="61442" name="Picture 2" descr="https://avatars.mds.yandex.net/i?id=d552b42281e43236b6059b0c410b9ca5382957fd-1049872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954531" cy="160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://ds3kogalym.ucoz.ru/kartinki/img_16196560259059-1-1024x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00486"/>
            <a:ext cx="2955510" cy="221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980728"/>
            <a:ext cx="81369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latin typeface="Liberation Serif" pitchFamily="18" charset="0"/>
              </a:rPr>
              <a:t>                                           В </a:t>
            </a:r>
            <a:r>
              <a:rPr lang="ru-RU" sz="1100" b="1" dirty="0">
                <a:latin typeface="Liberation Serif" pitchFamily="18" charset="0"/>
              </a:rPr>
              <a:t>рамках мероприятия </a:t>
            </a:r>
            <a:r>
              <a:rPr lang="ru-RU" sz="1100" i="1" dirty="0">
                <a:latin typeface="Liberation Serif" pitchFamily="18" charset="0"/>
              </a:rPr>
              <a:t>«Меры, направленные на обеспечение </a:t>
            </a:r>
            <a:r>
              <a:rPr lang="ru-RU" sz="1100" i="1" dirty="0" smtClean="0">
                <a:latin typeface="Liberation Serif" pitchFamily="18" charset="0"/>
              </a:rPr>
              <a:t>квалифицированными педагогическими</a:t>
            </a:r>
          </a:p>
          <a:p>
            <a:pPr lvl="0"/>
            <a:r>
              <a:rPr lang="ru-RU" sz="1100" i="1" dirty="0">
                <a:latin typeface="Liberation Serif" pitchFamily="18" charset="0"/>
              </a:rPr>
              <a:t> </a:t>
            </a:r>
            <a:r>
              <a:rPr lang="ru-RU" sz="1100" i="1" dirty="0" smtClean="0">
                <a:latin typeface="Liberation Serif" pitchFamily="18" charset="0"/>
              </a:rPr>
              <a:t>                                          кадрами </a:t>
            </a:r>
            <a:r>
              <a:rPr lang="ru-RU" sz="1100" i="1" dirty="0">
                <a:latin typeface="Liberation Serif" pitchFamily="18" charset="0"/>
              </a:rPr>
              <a:t>муниципальные образовательные учреждения, подведомственные Управлению </a:t>
            </a:r>
            <a:r>
              <a:rPr lang="ru-RU" sz="1100" i="1" dirty="0" smtClean="0">
                <a:latin typeface="Liberation Serif" pitchFamily="18" charset="0"/>
              </a:rPr>
              <a:t>образования</a:t>
            </a:r>
          </a:p>
          <a:p>
            <a:pPr lvl="0"/>
            <a:r>
              <a:rPr lang="ru-RU" sz="1100" i="1" dirty="0">
                <a:latin typeface="Liberation Serif" pitchFamily="18" charset="0"/>
              </a:rPr>
              <a:t> </a:t>
            </a:r>
            <a:r>
              <a:rPr lang="ru-RU" sz="1100" i="1" dirty="0" smtClean="0">
                <a:latin typeface="Liberation Serif" pitchFamily="18" charset="0"/>
              </a:rPr>
              <a:t>                                         Администрации </a:t>
            </a:r>
            <a:r>
              <a:rPr lang="ru-RU" sz="1100" i="1" dirty="0">
                <a:latin typeface="Liberation Serif" pitchFamily="18" charset="0"/>
              </a:rPr>
              <a:t>городского округа Сухой Лог</a:t>
            </a:r>
            <a:r>
              <a:rPr lang="ru-RU" sz="1100" i="1" dirty="0" smtClean="0">
                <a:latin typeface="Liberation Serif" pitchFamily="18" charset="0"/>
              </a:rPr>
              <a:t>»</a:t>
            </a:r>
            <a:r>
              <a:rPr lang="ru-RU" sz="1100" dirty="0" smtClean="0">
                <a:latin typeface="Liberation Serif" pitchFamily="18" charset="0"/>
              </a:rPr>
              <a:t>:</a:t>
            </a:r>
          </a:p>
          <a:p>
            <a:pPr lvl="0"/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                              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-  выплачена стипендия студентам педагогических колледжей, педагогических университетов из средств 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   местного </a:t>
            </a:r>
            <a:r>
              <a:rPr lang="ru-RU" sz="1100" dirty="0">
                <a:latin typeface="Liberation Serif" pitchFamily="18" charset="0"/>
              </a:rPr>
              <a:t>бюджета </a:t>
            </a:r>
            <a:r>
              <a:rPr lang="ru-RU" sz="1100" dirty="0" smtClean="0">
                <a:latin typeface="Liberation Serif" pitchFamily="18" charset="0"/>
              </a:rPr>
              <a:t>в размере </a:t>
            </a:r>
            <a:r>
              <a:rPr lang="ru-RU" sz="1100" dirty="0">
                <a:latin typeface="Liberation Serif" pitchFamily="18" charset="0"/>
              </a:rPr>
              <a:t>1785,0 тыс</a:t>
            </a:r>
            <a:r>
              <a:rPr lang="ru-RU" sz="1100" dirty="0" smtClean="0">
                <a:latin typeface="Liberation Serif" pitchFamily="18" charset="0"/>
              </a:rPr>
              <a:t>. рублей</a:t>
            </a:r>
            <a:r>
              <a:rPr lang="ru-RU" sz="1100" dirty="0">
                <a:latin typeface="Liberation Serif" pitchFamily="18" charset="0"/>
              </a:rPr>
              <a:t>; </a:t>
            </a:r>
            <a:endParaRPr lang="ru-RU" sz="1100" dirty="0" smtClean="0">
              <a:latin typeface="Liberation Serif" pitchFamily="18" charset="0"/>
            </a:endParaRPr>
          </a:p>
          <a:p>
            <a:pPr lvl="0"/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                         -  оплата </a:t>
            </a:r>
            <a:r>
              <a:rPr lang="ru-RU" sz="1100" dirty="0">
                <a:latin typeface="Liberation Serif" pitchFamily="18" charset="0"/>
              </a:rPr>
              <a:t>за обучение студента </a:t>
            </a:r>
            <a:r>
              <a:rPr lang="ru-RU" sz="1100" dirty="0" smtClean="0">
                <a:latin typeface="Liberation Serif" pitchFamily="18" charset="0"/>
              </a:rPr>
              <a:t>педагогического колледжа </a:t>
            </a:r>
            <a:r>
              <a:rPr lang="ru-RU" sz="1100" dirty="0">
                <a:latin typeface="Liberation Serif" pitchFamily="18" charset="0"/>
              </a:rPr>
              <a:t>в размере 40,0 тыс</a:t>
            </a:r>
            <a:r>
              <a:rPr lang="ru-RU" sz="1100" dirty="0" smtClean="0">
                <a:latin typeface="Liberation Serif" pitchFamily="18" charset="0"/>
              </a:rPr>
              <a:t>. рублей</a:t>
            </a:r>
            <a:r>
              <a:rPr lang="ru-RU" sz="1100" dirty="0">
                <a:latin typeface="Liberation Serif" pitchFamily="18" charset="0"/>
              </a:rPr>
              <a:t>; </a:t>
            </a:r>
            <a:endParaRPr lang="ru-RU" sz="1100" dirty="0" smtClean="0">
              <a:latin typeface="Liberation Serif" pitchFamily="18" charset="0"/>
            </a:endParaRPr>
          </a:p>
          <a:p>
            <a:pPr lvl="0"/>
            <a:r>
              <a:rPr lang="ru-RU" sz="1100" dirty="0" smtClean="0">
                <a:latin typeface="Liberation Serif" pitchFamily="18" charset="0"/>
              </a:rPr>
              <a:t>                             - единовременная выплата </a:t>
            </a:r>
            <a:r>
              <a:rPr lang="ru-RU" sz="1100" dirty="0">
                <a:latin typeface="Liberation Serif" pitchFamily="18" charset="0"/>
              </a:rPr>
              <a:t>на обзаведение хозяйством молодому специалисту в размере 600,0 тыс</a:t>
            </a:r>
            <a:r>
              <a:rPr lang="ru-RU" sz="1100" dirty="0" smtClean="0">
                <a:latin typeface="Liberation Serif" pitchFamily="18" charset="0"/>
              </a:rPr>
              <a:t>. рублей </a:t>
            </a:r>
            <a:r>
              <a:rPr lang="ru-RU" sz="1100" dirty="0">
                <a:latin typeface="Liberation Serif" pitchFamily="18" charset="0"/>
              </a:rPr>
              <a:t>за </a:t>
            </a:r>
            <a:r>
              <a:rPr lang="ru-RU" sz="1100" dirty="0" smtClean="0">
                <a:latin typeface="Liberation Serif" pitchFamily="18" charset="0"/>
              </a:rPr>
              <a:t>счет</a:t>
            </a:r>
          </a:p>
          <a:p>
            <a:pPr lvl="0"/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dirty="0" smtClean="0">
                <a:latin typeface="Liberation Serif" pitchFamily="18" charset="0"/>
              </a:rPr>
              <a:t>                              средств </a:t>
            </a:r>
            <a:r>
              <a:rPr lang="ru-RU" sz="1100" dirty="0">
                <a:latin typeface="Liberation Serif" pitchFamily="18" charset="0"/>
              </a:rPr>
              <a:t>местного </a:t>
            </a:r>
            <a:r>
              <a:rPr lang="ru-RU" sz="1100" dirty="0" smtClean="0">
                <a:latin typeface="Liberation Serif" pitchFamily="18" charset="0"/>
              </a:rPr>
              <a:t>бюджета;</a:t>
            </a:r>
          </a:p>
          <a:p>
            <a:pPr marL="171450" lvl="0" indent="-171450">
              <a:buFontTx/>
              <a:buChar char="-"/>
            </a:pPr>
            <a:endParaRPr lang="ru-RU" sz="1100" dirty="0">
              <a:latin typeface="Liberation Serif" pitchFamily="18" charset="0"/>
            </a:endParaRPr>
          </a:p>
          <a:p>
            <a:pPr lvl="0"/>
            <a:r>
              <a:rPr lang="ru-RU" sz="1100" b="1" dirty="0" smtClean="0">
                <a:latin typeface="Liberation Serif" pitchFamily="18" charset="0"/>
              </a:rPr>
              <a:t> В </a:t>
            </a:r>
            <a:r>
              <a:rPr lang="ru-RU" sz="1100" b="1" dirty="0">
                <a:latin typeface="Liberation Serif" pitchFamily="18" charset="0"/>
              </a:rPr>
              <a:t>рамках мероприятия</a:t>
            </a:r>
            <a:r>
              <a:rPr lang="ru-RU" sz="1100" dirty="0">
                <a:latin typeface="Liberation Serif" pitchFamily="18" charset="0"/>
              </a:rPr>
              <a:t> </a:t>
            </a:r>
            <a:r>
              <a:rPr lang="ru-RU" sz="1100" i="1" dirty="0">
                <a:latin typeface="Liberation Serif" pitchFamily="18" charset="0"/>
              </a:rPr>
              <a:t>«Поддержка талантливой молодежи и педагогов </a:t>
            </a:r>
            <a:r>
              <a:rPr lang="ru-RU" sz="1100" i="1" dirty="0" smtClean="0">
                <a:latin typeface="Liberation Serif" pitchFamily="18" charset="0"/>
              </a:rPr>
              <a:t>(</a:t>
            </a:r>
            <a:r>
              <a:rPr lang="ru-RU" sz="1100" i="1" dirty="0">
                <a:latin typeface="Liberation Serif" pitchFamily="18" charset="0"/>
              </a:rPr>
              <a:t>премии и гранты в сфере образования)» </a:t>
            </a:r>
            <a:endParaRPr lang="ru-RU" sz="1100" i="1" dirty="0" smtClean="0">
              <a:latin typeface="Liberation Serif" pitchFamily="18" charset="0"/>
            </a:endParaRPr>
          </a:p>
          <a:p>
            <a:pPr marL="171450" lvl="0" indent="-171450">
              <a:buFontTx/>
              <a:buChar char="-"/>
            </a:pPr>
            <a:r>
              <a:rPr lang="ru-RU" sz="1100" dirty="0" smtClean="0">
                <a:latin typeface="Liberation Serif" pitchFamily="18" charset="0"/>
              </a:rPr>
              <a:t>выплачена </a:t>
            </a:r>
            <a:r>
              <a:rPr lang="ru-RU" sz="1100" dirty="0">
                <a:latin typeface="Liberation Serif" pitchFamily="18" charset="0"/>
              </a:rPr>
              <a:t>премия 27 педагогам и 35 победителям олимпиад (обучающимся школ) в размере 285,0 тыс</a:t>
            </a:r>
            <a:r>
              <a:rPr lang="ru-RU" sz="1100" dirty="0" smtClean="0">
                <a:latin typeface="Liberation Serif" pitchFamily="18" charset="0"/>
              </a:rPr>
              <a:t>. рублей. </a:t>
            </a:r>
          </a:p>
          <a:p>
            <a:pPr marL="171450" lvl="0" indent="-171450">
              <a:buFontTx/>
              <a:buChar char="-"/>
            </a:pPr>
            <a:endParaRPr lang="ru-RU" sz="1100" dirty="0">
              <a:latin typeface="Liberation Serif" pitchFamily="18" charset="0"/>
            </a:endParaRPr>
          </a:p>
          <a:p>
            <a:pPr lvl="0"/>
            <a:r>
              <a:rPr lang="ru-RU" sz="1100" b="1" dirty="0" smtClean="0">
                <a:latin typeface="Liberation Serif" pitchFamily="18" charset="0"/>
              </a:rPr>
              <a:t> В </a:t>
            </a:r>
            <a:r>
              <a:rPr lang="ru-RU" sz="1100" b="1" dirty="0">
                <a:latin typeface="Liberation Serif" pitchFamily="18" charset="0"/>
              </a:rPr>
              <a:t>рамках мероприятия </a:t>
            </a:r>
            <a:r>
              <a:rPr lang="ru-RU" sz="1100" i="1" dirty="0">
                <a:latin typeface="Liberation Serif" pitchFamily="18" charset="0"/>
              </a:rPr>
              <a:t>«Награждение памятной медалью «За верность профессии</a:t>
            </a:r>
            <a:r>
              <a:rPr lang="ru-RU" sz="1100" i="1" dirty="0" smtClean="0">
                <a:latin typeface="Liberation Serif" pitchFamily="18" charset="0"/>
              </a:rPr>
              <a:t>»</a:t>
            </a:r>
          </a:p>
          <a:p>
            <a:pPr lvl="0"/>
            <a:r>
              <a:rPr lang="ru-RU" sz="1100" dirty="0" smtClean="0">
                <a:latin typeface="Liberation Serif" pitchFamily="18" charset="0"/>
              </a:rPr>
              <a:t>-   </a:t>
            </a:r>
            <a:r>
              <a:rPr lang="ru-RU" sz="1100" dirty="0">
                <a:latin typeface="Liberation Serif" pitchFamily="18" charset="0"/>
              </a:rPr>
              <a:t>изготовлено 10 медалей на сумму 75,0 тыс</a:t>
            </a:r>
            <a:r>
              <a:rPr lang="ru-RU" sz="1100" dirty="0" smtClean="0">
                <a:latin typeface="Liberation Serif" pitchFamily="18" charset="0"/>
              </a:rPr>
              <a:t>. рублей </a:t>
            </a:r>
            <a:r>
              <a:rPr lang="ru-RU" sz="1100" dirty="0">
                <a:latin typeface="Liberation Serif" pitchFamily="18" charset="0"/>
              </a:rPr>
              <a:t>из внебюджетных источников</a:t>
            </a:r>
            <a:r>
              <a:rPr lang="ru-RU" sz="1100" dirty="0" smtClean="0">
                <a:latin typeface="Liberation Serif" pitchFamily="18" charset="0"/>
              </a:rPr>
              <a:t>.</a:t>
            </a:r>
          </a:p>
          <a:p>
            <a:pPr lvl="0"/>
            <a:endParaRPr lang="ru-RU" sz="1100" dirty="0">
              <a:latin typeface="Liberation Serif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9454" y="3573016"/>
            <a:ext cx="54587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Liberation Serif" pitchFamily="18" charset="0"/>
              </a:rPr>
              <a:t>Достигнуты следующие целевые показатели:</a:t>
            </a:r>
          </a:p>
          <a:p>
            <a:endParaRPr lang="ru-RU" sz="1200" b="1" dirty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Liberation Serif" pitchFamily="18" charset="0"/>
              </a:rPr>
              <a:t>число </a:t>
            </a:r>
            <a:r>
              <a:rPr lang="ru-RU" sz="1200" dirty="0">
                <a:latin typeface="Liberation Serif" pitchFamily="18" charset="0"/>
              </a:rPr>
              <a:t>обучающихся, педагогических работников, получившие именные премии Главы городского округа Сухой Лог для талантливой молодежи, в общей численности обучающихся по программам общего образования, составило 37 человек</a:t>
            </a:r>
            <a:r>
              <a:rPr lang="ru-RU" sz="1200" dirty="0" smtClean="0">
                <a:latin typeface="Liberation Serif" pitchFamily="18" charset="0"/>
              </a:rPr>
              <a:t>;</a:t>
            </a:r>
          </a:p>
          <a:p>
            <a:endParaRPr lang="ru-RU" sz="1200" dirty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Liberation Serif" pitchFamily="18" charset="0"/>
              </a:rPr>
              <a:t>количество </a:t>
            </a:r>
            <a:r>
              <a:rPr lang="ru-RU" sz="1200" dirty="0">
                <a:latin typeface="Liberation Serif" pitchFamily="18" charset="0"/>
              </a:rPr>
              <a:t>молодых специалистов, получивших единовременное пособие на обзаведение хозяйством педагогическим работникам, поступившим на работу в муниципальные </a:t>
            </a:r>
            <a:r>
              <a:rPr lang="ru-RU" sz="1200" dirty="0" smtClean="0">
                <a:latin typeface="Liberation Serif" pitchFamily="18" charset="0"/>
              </a:rPr>
              <a:t>образовательные </a:t>
            </a:r>
            <a:r>
              <a:rPr lang="ru-RU" sz="1200" dirty="0">
                <a:latin typeface="Liberation Serif" pitchFamily="18" charset="0"/>
              </a:rPr>
              <a:t>учреждения в год после окончания обучения, составило 6 человек</a:t>
            </a:r>
            <a:r>
              <a:rPr lang="ru-RU" sz="1200" dirty="0" smtClean="0">
                <a:latin typeface="Liberation Serif" pitchFamily="18" charset="0"/>
              </a:rPr>
              <a:t>;</a:t>
            </a:r>
          </a:p>
          <a:p>
            <a:pPr marL="171450" indent="-171450">
              <a:buFontTx/>
              <a:buChar char="-"/>
            </a:pPr>
            <a:endParaRPr lang="ru-RU" sz="1200" dirty="0">
              <a:latin typeface="Liberation Serif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Liberation Serif" pitchFamily="18" charset="0"/>
              </a:rPr>
              <a:t>количество </a:t>
            </a:r>
            <a:r>
              <a:rPr lang="ru-RU" sz="1200" dirty="0">
                <a:latin typeface="Liberation Serif" pitchFamily="18" charset="0"/>
              </a:rPr>
              <a:t>стипендиатов, обучающихся в организациях, </a:t>
            </a:r>
            <a:r>
              <a:rPr lang="ru-RU" sz="1200" dirty="0" smtClean="0">
                <a:latin typeface="Liberation Serif" pitchFamily="18" charset="0"/>
              </a:rPr>
              <a:t>осуществляющих</a:t>
            </a:r>
          </a:p>
          <a:p>
            <a:r>
              <a:rPr lang="ru-RU" sz="1200" dirty="0">
                <a:latin typeface="Liberation Serif" pitchFamily="18" charset="0"/>
              </a:rPr>
              <a:t> </a:t>
            </a:r>
            <a:r>
              <a:rPr lang="ru-RU" sz="1200" dirty="0" smtClean="0">
                <a:latin typeface="Liberation Serif" pitchFamily="18" charset="0"/>
              </a:rPr>
              <a:t>   образовательную </a:t>
            </a:r>
            <a:r>
              <a:rPr lang="ru-RU" sz="1200" dirty="0">
                <a:latin typeface="Liberation Serif" pitchFamily="18" charset="0"/>
              </a:rPr>
              <a:t>деятельность по программам среднего </a:t>
            </a:r>
            <a:r>
              <a:rPr lang="ru-RU" sz="1200" dirty="0" smtClean="0">
                <a:latin typeface="Liberation Serif" pitchFamily="18" charset="0"/>
              </a:rPr>
              <a:t>  профессионального</a:t>
            </a:r>
            <a:r>
              <a:rPr lang="ru-RU" sz="1200" dirty="0">
                <a:latin typeface="Liberation Serif" pitchFamily="18" charset="0"/>
              </a:rPr>
              <a:t>, </a:t>
            </a:r>
            <a:endParaRPr lang="ru-RU" sz="1200" dirty="0" smtClean="0">
              <a:latin typeface="Liberation Serif" pitchFamily="18" charset="0"/>
            </a:endParaRPr>
          </a:p>
          <a:p>
            <a:r>
              <a:rPr lang="ru-RU" sz="1200" dirty="0">
                <a:latin typeface="Liberation Serif" pitchFamily="18" charset="0"/>
              </a:rPr>
              <a:t> </a:t>
            </a:r>
            <a:r>
              <a:rPr lang="ru-RU" sz="1200" dirty="0" smtClean="0">
                <a:latin typeface="Liberation Serif" pitchFamily="18" charset="0"/>
              </a:rPr>
              <a:t>   высшего </a:t>
            </a:r>
            <a:r>
              <a:rPr lang="ru-RU" sz="1200" dirty="0">
                <a:latin typeface="Liberation Serif" pitchFamily="18" charset="0"/>
              </a:rPr>
              <a:t>профессионального образования педагогической направленности, </a:t>
            </a:r>
            <a:r>
              <a:rPr lang="ru-RU" sz="1200" dirty="0" smtClean="0">
                <a:latin typeface="Liberation Serif" pitchFamily="18" charset="0"/>
              </a:rPr>
              <a:t>на</a:t>
            </a:r>
          </a:p>
          <a:p>
            <a:r>
              <a:rPr lang="ru-RU" sz="1200" dirty="0">
                <a:latin typeface="Liberation Serif" pitchFamily="18" charset="0"/>
              </a:rPr>
              <a:t> </a:t>
            </a:r>
            <a:r>
              <a:rPr lang="ru-RU" sz="1200" dirty="0" smtClean="0">
                <a:latin typeface="Liberation Serif" pitchFamily="18" charset="0"/>
              </a:rPr>
              <a:t>   </a:t>
            </a:r>
            <a:r>
              <a:rPr lang="ru-RU" sz="1200" dirty="0">
                <a:latin typeface="Liberation Serif" pitchFamily="18" charset="0"/>
              </a:rPr>
              <a:t>бюджетной основе по очной форме обучения, составило 23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2930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5192" y="177566"/>
            <a:ext cx="8712968" cy="56938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"/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50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55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55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55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6136" y="771381"/>
            <a:ext cx="3147990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за 2021-2023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55630168"/>
              </p:ext>
            </p:extLst>
          </p:nvPr>
        </p:nvGraphicFramePr>
        <p:xfrm>
          <a:off x="6228184" y="1196752"/>
          <a:ext cx="2813652" cy="214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6350574" y="1272347"/>
            <a:ext cx="2440800" cy="686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90902" y="735739"/>
            <a:ext cx="6059672" cy="2850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Подпрограмма:</a:t>
            </a:r>
          </a:p>
          <a:p>
            <a:pPr marL="228600" indent="-228600">
              <a:lnSpc>
                <a:spcPct val="130000"/>
              </a:lnSpc>
              <a:buAutoNum type="arabicPeriod"/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и модернизация жилищно-коммунальной </a:t>
            </a:r>
            <a:endParaRPr lang="ru-RU" sz="115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инфраструктуры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1 663,7 тыс. руб.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2.    Энергосбережение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на территории городского округа Сухой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25 107,2 тыс. руб.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3.    Ликвидация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ветхого и аварийного жилищного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фонда </a:t>
            </a:r>
          </a:p>
          <a:p>
            <a:pPr>
              <a:lnSpc>
                <a:spcPct val="130000"/>
              </a:lnSpc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городского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27 705,6 тыс. руб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4.   Развитие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дорожного хозяйства городского округа Сухой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111 722,1 тыс. руб.</a:t>
            </a:r>
          </a:p>
          <a:p>
            <a:pPr marL="228600" indent="-228600">
              <a:lnSpc>
                <a:spcPct val="130000"/>
              </a:lnSpc>
              <a:buAutoNum type="arabicPeriod" startAt="5"/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Организация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благоустройства территории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городского 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округа Сухой Лог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48 449,4 тыс. руб.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6.  Обеспечение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муниципальной программы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«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жилищно-коммунального</a:t>
            </a: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дорожного хозяйства,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организации благоустройства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 повышения энергетической </a:t>
            </a:r>
            <a:endParaRPr lang="ru-RU" sz="115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эффективности   в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городском округе Сухой Лог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»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16 178,3 тыс. руб.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368619"/>
              </p:ext>
            </p:extLst>
          </p:nvPr>
        </p:nvGraphicFramePr>
        <p:xfrm>
          <a:off x="467544" y="3645024"/>
          <a:ext cx="8280919" cy="283499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88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0,779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1,103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3,141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051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и канализационных сетей,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0,9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1,47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1,51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3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itchFamily="18" charset="0"/>
                        </a:rPr>
                        <a:t>Количество километров автомобильных дорог общего пользования местного значения, в отношении которых выполнен капитальный ремонт</a:t>
                      </a:r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, км.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0,568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0,568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0,5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68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9545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38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Количество отремонтированных и обустроенных детских площадок городского округа Сухой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Лог, ед.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187624" y="183835"/>
            <a:ext cx="7458219" cy="1105325"/>
          </a:xfrm>
          <a:prstGeom prst="ellipse">
            <a:avLst/>
          </a:prstGeom>
          <a:noFill/>
          <a:ln w="285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Основные значимые направления расходов по МП «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энергетической эффективности в городском </a:t>
            </a:r>
            <a:r>
              <a:rPr lang="ru-RU" sz="14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sz="14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» </a:t>
            </a:r>
            <a:endParaRPr lang="ru-RU" sz="14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7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33" y="238834"/>
            <a:ext cx="2102762" cy="2100657"/>
          </a:xfrm>
          <a:prstGeom prst="rect">
            <a:avLst/>
          </a:prstGeom>
          <a:noFill/>
        </p:spPr>
      </p:pic>
      <p:sp>
        <p:nvSpPr>
          <p:cNvPr id="2" name="Блок-схема: извлечение 1"/>
          <p:cNvSpPr/>
          <p:nvPr/>
        </p:nvSpPr>
        <p:spPr>
          <a:xfrm>
            <a:off x="539552" y="2193189"/>
            <a:ext cx="3960440" cy="4286280"/>
          </a:xfrm>
          <a:prstGeom prst="flowChartExtra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kern="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Блок-схема: объединение 2"/>
          <p:cNvSpPr/>
          <p:nvPr/>
        </p:nvSpPr>
        <p:spPr>
          <a:xfrm>
            <a:off x="2519772" y="1653884"/>
            <a:ext cx="4176464" cy="4254412"/>
          </a:xfrm>
          <a:prstGeom prst="flowChartMerg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488" y="300859"/>
            <a:ext cx="2046051" cy="2044003"/>
          </a:xfrm>
          <a:prstGeom prst="rect">
            <a:avLst/>
          </a:prstGeom>
          <a:noFill/>
        </p:spPr>
      </p:pic>
      <p:sp>
        <p:nvSpPr>
          <p:cNvPr id="8" name="Блок-схема: извлечение 7"/>
          <p:cNvSpPr/>
          <p:nvPr/>
        </p:nvSpPr>
        <p:spPr>
          <a:xfrm>
            <a:off x="4596889" y="2193189"/>
            <a:ext cx="4249612" cy="4215439"/>
          </a:xfrm>
          <a:prstGeom prst="flowChartExtra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5145843" y="3149218"/>
            <a:ext cx="3168352" cy="3259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 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Предоставлены </a:t>
            </a:r>
          </a:p>
          <a:p>
            <a:pPr algn="ctr">
              <a:lnSpc>
                <a:spcPct val="110000"/>
              </a:lnSpc>
            </a:pP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Субсидии: </a:t>
            </a:r>
          </a:p>
          <a:p>
            <a:pPr algn="ctr"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МУП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200" dirty="0" err="1" smtClean="0">
                <a:solidFill>
                  <a:schemeClr val="tx1"/>
                </a:solidFill>
                <a:latin typeface="Liberation Serif" pitchFamily="18" charset="0"/>
              </a:rPr>
              <a:t>Жилкомсервис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СЛ» </a:t>
            </a:r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marL="171450" indent="-171450" algn="ctr">
              <a:lnSpc>
                <a:spcPct val="110000"/>
              </a:lnSpc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40 000,0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рублей,  </a:t>
            </a:r>
          </a:p>
          <a:p>
            <a:pPr algn="ctr"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МУП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«</a:t>
            </a:r>
            <a:r>
              <a:rPr lang="ru-RU" sz="1200" dirty="0" err="1">
                <a:solidFill>
                  <a:schemeClr val="tx1"/>
                </a:solidFill>
                <a:latin typeface="Liberation Serif" panose="02020603050405020304" pitchFamily="18" charset="0"/>
              </a:rPr>
              <a:t>Горкомсети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» </a:t>
            </a:r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-10 000,0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</a:t>
            </a:r>
          </a:p>
          <a:p>
            <a:pPr algn="ctr"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виде финансовой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помощи в целях</a:t>
            </a:r>
          </a:p>
          <a:p>
            <a:pPr algn="ctr"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восстановления платежеспособности </a:t>
            </a:r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и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</a:rPr>
              <a:t>предупреждения банкротства.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51380" y="3533886"/>
            <a:ext cx="2160240" cy="3073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  <a:endParaRPr lang="ru-RU" sz="1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0285" y="1742671"/>
            <a:ext cx="7179654" cy="820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595" y="2264030"/>
            <a:ext cx="3456384" cy="3430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Ликвидация ветхого и аварийного жилищного фонда городского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округа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27 705,6 тыс. руб.</a:t>
            </a:r>
            <a:endParaRPr lang="ru-RU" sz="12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1) Переселение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граждан из жилых помещений, признанных в установленном порядке </a:t>
            </a:r>
            <a:endParaRPr lang="ru-RU" sz="105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непригодным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для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проживания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счет Фонда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содействия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реформированию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ЖКХ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- 15 449,8 тыс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.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рублей;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 счет средств городского округа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– 14,0 тыс. руб.;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2) Мероприятия по сносу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аварийного жилфонда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(ул.Милицеская-8, Энергетиков)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– 9 737,8 тыс. руб.;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</a:t>
            </a:r>
            <a:r>
              <a:rPr lang="ru-RU" sz="1050" dirty="0">
                <a:solidFill>
                  <a:schemeClr val="tx1"/>
                </a:solidFill>
                <a:latin typeface="Liberation Serif" panose="02020603050405020304" pitchFamily="18" charset="0"/>
              </a:rPr>
              <a:t>) </a:t>
            </a:r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выкуп жилых помещений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у собственников в домах,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признанных 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аварийными</a:t>
            </a:r>
          </a:p>
          <a:p>
            <a:pPr algn="ctr"/>
            <a:r>
              <a:rPr lang="ru-RU" sz="10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- 2 504,0 тыс. руб.</a:t>
            </a: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/>
            <a:endParaRPr lang="ru-RU" sz="11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356992"/>
            <a:ext cx="321732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>
                <a:latin typeface="Liberation Serif" panose="02020603050405020304" pitchFamily="18" charset="0"/>
              </a:rPr>
              <a:t>Выполнение </a:t>
            </a:r>
            <a:endParaRPr lang="ru-RU" sz="1200" b="1" kern="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1200" b="1" kern="0" dirty="0">
                <a:latin typeface="Liberation Serif" panose="02020603050405020304" pitchFamily="18" charset="0"/>
              </a:rPr>
              <a:t> 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мероприятия </a:t>
            </a:r>
            <a:r>
              <a:rPr lang="ru-RU" sz="1200" b="1" kern="0" dirty="0">
                <a:latin typeface="Liberation Serif" panose="02020603050405020304" pitchFamily="18" charset="0"/>
              </a:rPr>
              <a:t>по </a:t>
            </a:r>
            <a:endParaRPr lang="ru-RU" sz="1200" b="1" kern="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1200" b="1" kern="0" dirty="0" smtClean="0">
                <a:latin typeface="Liberation Serif" panose="02020603050405020304" pitchFamily="18" charset="0"/>
              </a:rPr>
              <a:t>энергосбережению </a:t>
            </a:r>
          </a:p>
          <a:p>
            <a:pPr algn="ctr"/>
            <a:r>
              <a:rPr lang="ru-RU" sz="1200" b="1" kern="0" dirty="0" smtClean="0">
                <a:latin typeface="Liberation Serif" panose="02020603050405020304" pitchFamily="18" charset="0"/>
              </a:rPr>
              <a:t>и </a:t>
            </a:r>
            <a:r>
              <a:rPr lang="ru-RU" sz="1200" b="1" kern="0" dirty="0">
                <a:latin typeface="Liberation Serif" panose="02020603050405020304" pitchFamily="18" charset="0"/>
              </a:rPr>
              <a:t>повышению </a:t>
            </a:r>
            <a:endParaRPr lang="ru-RU" sz="1200" b="1" kern="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1200" b="1" kern="0" dirty="0" smtClean="0">
                <a:latin typeface="Liberation Serif" panose="02020603050405020304" pitchFamily="18" charset="0"/>
              </a:rPr>
              <a:t>энергетической </a:t>
            </a:r>
          </a:p>
          <a:p>
            <a:pPr algn="ctr"/>
            <a:r>
              <a:rPr lang="ru-RU" sz="1200" b="1" kern="0" dirty="0" smtClean="0">
                <a:latin typeface="Liberation Serif" panose="02020603050405020304" pitchFamily="18" charset="0"/>
              </a:rPr>
              <a:t>эффективности</a:t>
            </a:r>
          </a:p>
          <a:p>
            <a:pPr algn="ctr"/>
            <a:r>
              <a:rPr lang="ru-RU" sz="1200" b="1" kern="0" dirty="0" smtClean="0">
                <a:latin typeface="Liberation Serif" panose="02020603050405020304" pitchFamily="18" charset="0"/>
              </a:rPr>
              <a:t>10 596,2 тыс</a:t>
            </a:r>
            <a:r>
              <a:rPr lang="ru-RU" sz="1200" b="1" kern="0" dirty="0">
                <a:latin typeface="Liberation Serif" panose="02020603050405020304" pitchFamily="18" charset="0"/>
              </a:rPr>
              <a:t>. руб</a:t>
            </a:r>
            <a:r>
              <a:rPr lang="ru-RU" sz="1200" b="1" kern="0" dirty="0" smtClean="0">
                <a:latin typeface="Liberation Serif" panose="02020603050405020304" pitchFamily="18" charset="0"/>
              </a:rPr>
              <a:t>., в том числе:</a:t>
            </a:r>
          </a:p>
          <a:p>
            <a:pPr algn="ctr"/>
            <a:r>
              <a:rPr lang="ru-RU" sz="1200" kern="0" dirty="0" smtClean="0">
                <a:latin typeface="Liberation Serif" panose="02020603050405020304" pitchFamily="18" charset="0"/>
              </a:rPr>
              <a:t> - средства областного бюджета  </a:t>
            </a:r>
          </a:p>
          <a:p>
            <a:pPr algn="ctr"/>
            <a:r>
              <a:rPr lang="ru-RU" sz="1200" kern="0" dirty="0" smtClean="0">
                <a:latin typeface="Liberation Serif" panose="02020603050405020304" pitchFamily="18" charset="0"/>
              </a:rPr>
              <a:t>9 489,6 тыс. руб., </a:t>
            </a:r>
          </a:p>
          <a:p>
            <a:pPr marL="171450" indent="-171450" algn="ctr">
              <a:buFontTx/>
              <a:buChar char="-"/>
            </a:pPr>
            <a:r>
              <a:rPr lang="ru-RU" sz="1200" kern="0" dirty="0" smtClean="0">
                <a:latin typeface="Liberation Serif" panose="02020603050405020304" pitchFamily="18" charset="0"/>
              </a:rPr>
              <a:t>средства местного бюджета  </a:t>
            </a:r>
          </a:p>
          <a:p>
            <a:pPr algn="ctr"/>
            <a:r>
              <a:rPr lang="ru-RU" sz="1200" kern="0" dirty="0" smtClean="0">
                <a:latin typeface="Liberation Serif" panose="02020603050405020304" pitchFamily="18" charset="0"/>
              </a:rPr>
              <a:t> 1 106,6 тыс. руб.</a:t>
            </a:r>
          </a:p>
          <a:p>
            <a:pPr algn="ctr"/>
            <a:r>
              <a:rPr lang="ru-RU" sz="1000" kern="0" dirty="0">
                <a:latin typeface="Liberation Serif" panose="02020603050405020304" pitchFamily="18" charset="0"/>
              </a:rPr>
              <a:t>(Модернизация наружного (уличного) освещения, </a:t>
            </a:r>
            <a:endParaRPr lang="ru-RU" sz="1000" kern="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1000" kern="0" dirty="0" smtClean="0">
                <a:latin typeface="Liberation Serif" panose="02020603050405020304" pitchFamily="18" charset="0"/>
              </a:rPr>
              <a:t>с </a:t>
            </a:r>
            <a:r>
              <a:rPr lang="ru-RU" sz="1000" kern="0" dirty="0">
                <a:latin typeface="Liberation Serif" panose="02020603050405020304" pitchFamily="18" charset="0"/>
              </a:rPr>
              <a:t>применением </a:t>
            </a:r>
            <a:r>
              <a:rPr lang="ru-RU" sz="1000" kern="0" dirty="0" err="1">
                <a:latin typeface="Liberation Serif" panose="02020603050405020304" pitchFamily="18" charset="0"/>
              </a:rPr>
              <a:t>энергоэффективного</a:t>
            </a:r>
            <a:r>
              <a:rPr lang="ru-RU" sz="1000" kern="0" dirty="0">
                <a:latin typeface="Liberation Serif" panose="02020603050405020304" pitchFamily="18" charset="0"/>
              </a:rPr>
              <a:t> и энергосберегающего оборудования в </a:t>
            </a:r>
            <a:r>
              <a:rPr lang="ru-RU" sz="1000" kern="0" dirty="0" err="1" smtClean="0">
                <a:latin typeface="Liberation Serif" panose="02020603050405020304" pitchFamily="18" charset="0"/>
              </a:rPr>
              <a:t>с.Филатовское</a:t>
            </a:r>
            <a:r>
              <a:rPr lang="ru-RU" sz="1000" kern="0" dirty="0" smtClean="0">
                <a:latin typeface="Liberation Serif" panose="02020603050405020304" pitchFamily="18" charset="0"/>
              </a:rPr>
              <a:t> </a:t>
            </a:r>
            <a:r>
              <a:rPr lang="ru-RU" sz="1000" kern="0" dirty="0">
                <a:latin typeface="Liberation Serif" panose="02020603050405020304" pitchFamily="18" charset="0"/>
              </a:rPr>
              <a:t>городского округа Сухой Лог; </a:t>
            </a:r>
            <a:endParaRPr lang="ru-RU" sz="1000" kern="0" dirty="0" smtClean="0">
              <a:latin typeface="Liberation Serif" panose="02020603050405020304" pitchFamily="18" charset="0"/>
            </a:endParaRPr>
          </a:p>
          <a:p>
            <a:pPr algn="ctr"/>
            <a:r>
              <a:rPr lang="ru-RU" sz="1000" kern="0" dirty="0" smtClean="0">
                <a:latin typeface="Liberation Serif" panose="02020603050405020304" pitchFamily="18" charset="0"/>
              </a:rPr>
              <a:t>Техническое </a:t>
            </a:r>
            <a:r>
              <a:rPr lang="ru-RU" sz="1000" kern="0" dirty="0">
                <a:latin typeface="Liberation Serif" panose="02020603050405020304" pitchFamily="18" charset="0"/>
              </a:rPr>
              <a:t>перевооружение ОПО </a:t>
            </a:r>
            <a:r>
              <a:rPr lang="ru-RU" sz="1000" kern="0" dirty="0" smtClean="0">
                <a:latin typeface="Liberation Serif" panose="02020603050405020304" pitchFamily="18" charset="0"/>
              </a:rPr>
              <a:t>«Система </a:t>
            </a:r>
            <a:r>
              <a:rPr lang="ru-RU" sz="1000" kern="0" dirty="0">
                <a:latin typeface="Liberation Serif" panose="02020603050405020304" pitchFamily="18" charset="0"/>
              </a:rPr>
              <a:t>теплоснабжения городского округа Сухой </a:t>
            </a:r>
            <a:r>
              <a:rPr lang="ru-RU" sz="1000" kern="0" dirty="0" smtClean="0">
                <a:latin typeface="Liberation Serif" panose="02020603050405020304" pitchFamily="18" charset="0"/>
              </a:rPr>
              <a:t>Лог»)</a:t>
            </a:r>
          </a:p>
          <a:p>
            <a:pPr marL="171450" indent="-171450" algn="ctr">
              <a:buFontTx/>
              <a:buChar char="-"/>
            </a:pPr>
            <a:endParaRPr lang="ru-RU" sz="1000" kern="0" dirty="0">
              <a:latin typeface="Liberation Serif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endParaRPr lang="ru-RU" sz="1000" kern="0" dirty="0" smtClean="0">
              <a:latin typeface="Liberation Serif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endParaRPr lang="ru-RU" sz="1000" kern="0" dirty="0">
              <a:latin typeface="Liberation Serif" panose="02020603050405020304" pitchFamily="18" charset="0"/>
            </a:endParaRPr>
          </a:p>
          <a:p>
            <a:pPr marL="171450" indent="-171450" algn="ctr">
              <a:buFontTx/>
              <a:buChar char="-"/>
            </a:pPr>
            <a:endParaRPr lang="ru-RU" sz="1000" kern="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3" descr="http://im7-tub-ru.yandex.net/i?id=368290971-5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90" y="2708920"/>
            <a:ext cx="2286016" cy="15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79143"/>
              </p:ext>
            </p:extLst>
          </p:nvPr>
        </p:nvGraphicFramePr>
        <p:xfrm>
          <a:off x="2966455" y="1556792"/>
          <a:ext cx="5878550" cy="310872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110676"/>
                <a:gridCol w="1019743"/>
                <a:gridCol w="1019743"/>
                <a:gridCol w="728388"/>
              </a:tblGrid>
              <a:tr h="57216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 2023 г.,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 2023 г., 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% исполнения</a:t>
                      </a:r>
                      <a:endParaRPr lang="ru-RU" sz="11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</a:tr>
              <a:tr h="27874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Транспорт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30,5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74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121 766,7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111 426,1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0276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Жилищное хозяйство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27 883,9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27 705,6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74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Коммунальное хозяйство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29 950,1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26 770,9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89,4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874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Благоустройство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48 454,2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48 449,4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9471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300" dirty="0">
                        <a:latin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16 515,9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16 178,3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3412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Liberation Serif" panose="02020603050405020304" pitchFamily="18" charset="0"/>
                        </a:rPr>
                        <a:t>ИТОГО:</a:t>
                      </a:r>
                      <a:endParaRPr lang="ru-RU" sz="1300" b="1" dirty="0">
                        <a:latin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245 539,8</a:t>
                      </a:r>
                    </a:p>
                    <a:p>
                      <a:pPr algn="ctr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230 826,3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</a:rPr>
                        <a:t>94,0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2656"/>
            <a:ext cx="2309829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12" descr="http://im1-tub-ru.yandex.net/i?id=107128724-3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231" y="4797152"/>
            <a:ext cx="2329194" cy="155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90001338"/>
              </p:ext>
            </p:extLst>
          </p:nvPr>
        </p:nvGraphicFramePr>
        <p:xfrm>
          <a:off x="3003449" y="4797152"/>
          <a:ext cx="5817023" cy="195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419872" y="260648"/>
            <a:ext cx="54162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Liberation Serif" panose="02020603050405020304" pitchFamily="18" charset="0"/>
              </a:rPr>
              <a:t>В рамках муниципальной программы </a:t>
            </a:r>
            <a:r>
              <a:rPr lang="ru-RU" sz="1400" b="1" dirty="0">
                <a:latin typeface="Liberation Serif" panose="02020603050405020304" pitchFamily="18" charset="0"/>
              </a:rPr>
              <a:t>«</a:t>
            </a:r>
            <a:r>
              <a:rPr lang="ru-RU" sz="1400" dirty="0">
                <a:latin typeface="Liberation Serif" panose="02020603050405020304" pitchFamily="18" charset="0"/>
              </a:rPr>
              <a:t>Развитие жилищно-коммунального и дорожного хозяйства, организации благоустройства и повышения энергетической эффективности в городском округе </a:t>
            </a:r>
            <a:r>
              <a:rPr lang="ru-RU" sz="1400" dirty="0" smtClean="0">
                <a:latin typeface="Liberation Serif" panose="02020603050405020304" pitchFamily="18" charset="0"/>
              </a:rPr>
              <a:t> Сухой Лог»  расходы распределяются  по следующим направлениям:</a:t>
            </a:r>
            <a:endParaRPr lang="ru-RU" sz="1400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0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561004" y="1052736"/>
            <a:ext cx="42777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148064" y="1412776"/>
            <a:ext cx="355766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66455081"/>
              </p:ext>
            </p:extLst>
          </p:nvPr>
        </p:nvGraphicFramePr>
        <p:xfrm>
          <a:off x="5036793" y="1255689"/>
          <a:ext cx="383470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83568" y="260648"/>
            <a:ext cx="8155180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«Развитие культуры и искусства </a:t>
            </a:r>
          </a:p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в городском округе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894802"/>
            <a:ext cx="4990183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Подпрограмма:</a:t>
            </a:r>
          </a:p>
          <a:p>
            <a:pPr marL="228600" indent="-228600">
              <a:lnSpc>
                <a:spcPct val="130000"/>
              </a:lnSpc>
              <a:buFontTx/>
              <a:buAutoNum type="arabicPeriod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Организация деятельности развития культуры и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искусства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132 388,6 тыс.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2.    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сфере культуры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и искусства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– 74 211,9 тыс. руб.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3.    Обеспечение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реализации программы «Развитие культуры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</a:t>
            </a: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искусства на территории городского округа Сухой Лог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»  </a:t>
            </a:r>
          </a:p>
          <a:p>
            <a:pPr>
              <a:lnSpc>
                <a:spcPct val="130000"/>
              </a:lnSpc>
            </a:pP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– 25 549,6 тыс. руб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778016"/>
              </p:ext>
            </p:extLst>
          </p:nvPr>
        </p:nvGraphicFramePr>
        <p:xfrm>
          <a:off x="447872" y="3068960"/>
          <a:ext cx="8226264" cy="333335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37857"/>
                <a:gridCol w="881385"/>
                <a:gridCol w="881385"/>
                <a:gridCol w="825637"/>
              </a:tblGrid>
              <a:tr h="3018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Факт,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2024 год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2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Посещаемость населением организаций культуры и искусства и увеличение численности участников проводимых культурно-досуговых мероприятий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7 263,9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7 263,9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3 172,3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Увеличение численности участников культурно-досуговых</a:t>
                      </a:r>
                      <a:r>
                        <a:rPr kumimoji="0" lang="ru-RU" sz="12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мероприятий, тыс. чел.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274,3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274,3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46051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передвижных выставок, ед.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привлекаемых к участию в  творческих мероприятиях, в общем числе детей,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20,9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20,9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181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муниципальных библиотек, имеющих веб-сайты в сети Интернет, через которые обеспечен доступ к имеющимся у них электронным фондам и электронным каталогам, от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общего количества этих библиотек,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6886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музеев, имеющих веб-сайт в сети Интернет, в общем количестве</a:t>
                      </a:r>
                      <a:r>
                        <a:rPr lang="ru-RU" sz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муниципальных музеев городского округа Сухой Лог, %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2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9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Показатели социально-экономического развития городского 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           округа </a:t>
            </a:r>
            <a:r>
              <a:rPr lang="ru-RU" sz="22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2023 год </a:t>
            </a:r>
            <a:endParaRPr lang="ru-RU" sz="22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013881"/>
              </p:ext>
            </p:extLst>
          </p:nvPr>
        </p:nvGraphicFramePr>
        <p:xfrm>
          <a:off x="899592" y="1700808"/>
          <a:ext cx="7746776" cy="4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452"/>
                <a:gridCol w="1193910"/>
                <a:gridCol w="1273504"/>
                <a:gridCol w="1193910"/>
              </a:tblGrid>
              <a:tr h="338917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2022</a:t>
                      </a:r>
                      <a:r>
                        <a:rPr lang="ru-RU" sz="1400" baseline="0" dirty="0" smtClean="0">
                          <a:latin typeface="Liberation Serif" panose="02020603050405020304" pitchFamily="18" charset="0"/>
                        </a:rPr>
                        <a:t> год (факт)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78179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15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Численность населения (среднегодовая), (человек)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46 765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(оценка)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46 965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46 570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оценка)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74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Индекс потребительских цен, (%)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111,83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109,0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105,9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878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Уровень безработицы, (%)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0,50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0,44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74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Среднемесячная заработная плата, (руб.)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51 033,7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56 851,5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60</a:t>
                      </a:r>
                      <a:r>
                        <a:rPr lang="ru-RU" sz="1400" baseline="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 018,6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74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Прожиточный минимум, (руб.)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13 501,0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14 088,0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14 088,0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59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Прогноз объемов жилищного строительства, (кв.м)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20 131,0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19 842,0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12 847,0</a:t>
                      </a:r>
                      <a:endParaRPr lang="ru-RU" sz="14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395536" y="1299345"/>
            <a:ext cx="3285838" cy="525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 smtClean="0">
                <a:latin typeface="Liberation Serif" panose="02020603050405020304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latin typeface="Liberation Serif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«Сухоложская централизованная библиотечная система»  – 1  учреждение</a:t>
            </a:r>
          </a:p>
          <a:p>
            <a:pPr>
              <a:lnSpc>
                <a:spcPct val="114000"/>
              </a:lnSpc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(12 филиалов);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 «Сухоложский историко-краеведческий музей» – 1  учреждение;  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 «Организационный центр учреждений культуры» – 1 учреждение;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МБУК «Камерный хор»  - 1  учреждение;</a:t>
            </a:r>
          </a:p>
          <a:p>
            <a:pPr>
              <a:lnSpc>
                <a:spcPct val="114000"/>
              </a:lnSpc>
            </a:pPr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Дома культуры – 4 учреждения с 7 структурными подразделениями:</a:t>
            </a:r>
          </a:p>
          <a:p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(-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МАУК «Дворец культуры «Кристалл»;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«Культурно-социальное объединение «Гармония»;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МБУК «Курьинский центр досуга и народного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творчества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«Культурно-досуговое объединение» (в том числе 9 сельских клубов и домов культуры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)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1988840"/>
            <a:ext cx="4999840" cy="800219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Сухоложский историко-краеведческий музей» было организовано и проведено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50 выставок,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3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лекции, 78 массовых мероприятий, 261 экскурсия  различной тематики.  Количество посетителей указанных мероприятий составило 17 598 человек.</a:t>
            </a:r>
            <a:endParaRPr lang="ru-RU" sz="11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1203550"/>
            <a:ext cx="5008520" cy="623248"/>
          </a:xfrm>
          <a:prstGeom prst="rect">
            <a:avLst/>
          </a:prstGeom>
          <a:solidFill>
            <a:srgbClr val="CAE6EE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Организовано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библиотечное обслуживание населения. </a:t>
            </a:r>
            <a:endParaRPr lang="ru-RU" sz="115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Число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посещений библиотеки за отчетный период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составляет  114,63 тыс. человек (в том числе удаленно через сеть Интернет). </a:t>
            </a:r>
            <a:endParaRPr lang="ru-RU" sz="11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60600" y="2924944"/>
            <a:ext cx="4999840" cy="2569934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соответствии с планом общегородских мероприятий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2023 году проведено103 мероприятия в сфере культуры общегородского значения,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в том числе наиболее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значимые мероприятия:</a:t>
            </a:r>
          </a:p>
          <a:p>
            <a:pPr fontAlgn="base"/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-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Новогодние и рождественские мероприятия;</a:t>
            </a:r>
          </a:p>
          <a:p>
            <a:pPr fontAlgn="base"/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-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День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защитника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Отечества;</a:t>
            </a:r>
          </a:p>
          <a:p>
            <a:pPr fontAlgn="base"/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-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Проводы зимы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;</a:t>
            </a:r>
          </a:p>
          <a:p>
            <a:pPr fontAlgn="base"/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- День защиты детей;</a:t>
            </a:r>
          </a:p>
          <a:p>
            <a:pPr fontAlgn="base"/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- День города;</a:t>
            </a:r>
            <a:endParaRPr lang="ru-RU" sz="1150" dirty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fontAlgn="base"/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   -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День Победы,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День памяти и скорби, День села, День России, День ВМФ, рыбалка по - </a:t>
            </a:r>
            <a:r>
              <a:rPr lang="ru-RU" sz="1150" dirty="0" err="1" smtClean="0">
                <a:solidFill>
                  <a:schemeClr val="tx1"/>
                </a:solidFill>
                <a:latin typeface="Liberation Serif" panose="02020603050405020304" pitchFamily="18" charset="0"/>
              </a:rPr>
              <a:t>Рудянски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, Курьинский биатлон, поздравление лучших женщин Сухоложья, Международный женский день, мартовские посиделки,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день Семьи, фестивали – конкурсы «Сердца согретые искусством», «Город мастеров», фестиваль поэзии,  «папа, мама, я –спортивная семья»,  конкурс «Время выбрало нас», и т.д. </a:t>
            </a:r>
            <a:endParaRPr lang="ru-RU" sz="11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18952" y="5659800"/>
            <a:ext cx="5032808" cy="977191"/>
          </a:xfrm>
          <a:prstGeom prst="rect">
            <a:avLst/>
          </a:prstGeom>
          <a:solidFill>
            <a:srgbClr val="CAE6EE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состоянию на 1 января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2024 </a:t>
            </a:r>
            <a:r>
              <a:rPr lang="ru-RU" sz="115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в учреждениях культуры </a:t>
            </a:r>
            <a:r>
              <a:rPr lang="ru-RU" sz="115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действует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137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клубных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формирования,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из них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10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коллективов самодеятельного художественного творчества имеют звание «народный (образцовый)». П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осещаемость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населением организаций культуры и искусства составила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342,52 </a:t>
            </a:r>
            <a:r>
              <a:rPr lang="ru-RU" sz="1150" dirty="0">
                <a:solidFill>
                  <a:schemeClr val="tx1"/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15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человек. </a:t>
            </a:r>
            <a:endParaRPr lang="ru-RU" sz="115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4312" y="188640"/>
            <a:ext cx="8136903" cy="864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На территории городского округа осуществляют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деятельность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8 </a:t>
            </a: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муниципальных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учреждений </a:t>
            </a:r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</a:rPr>
              <a:t>культуры: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148396"/>
            <a:ext cx="3431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192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7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05920"/>
              </p:ext>
            </p:extLst>
          </p:nvPr>
        </p:nvGraphicFramePr>
        <p:xfrm>
          <a:off x="539552" y="1628800"/>
          <a:ext cx="8286807" cy="38556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11427"/>
                <a:gridCol w="1008112"/>
                <a:gridCol w="1025277"/>
                <a:gridCol w="941991"/>
              </a:tblGrid>
              <a:tr h="30602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ПЛАН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ФАКТ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</a:tr>
              <a:tr h="2874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158 372,7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158 202,8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99,9%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/>
                </a:tc>
              </a:tr>
              <a:tr h="270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деятельности городского музея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6 386,0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6 386,0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библиотечного обслуживания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22 699,2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22 699,2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100,0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</a:tr>
              <a:tr h="195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Организация деятельности домов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86 115,0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86 115,0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</a:tr>
              <a:tr h="5356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Капитальный и текущий ремонт зданий и помещений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, обеспечение мероприятий по укреплению и развитию материально-технической базы муниципальных учреждений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2 147,6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2 147,6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</a:tr>
              <a:tr h="252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Проведение общегородских мероприятий в сфере культуры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6 996,1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6 996,1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 Реализация мер по поэтапному повышению средней заработной платы работников муниципальных учреждений культуры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7 197,0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7 197,0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Проведение мероприятий по обеспечению антитеррористической защищенности объектов (территорий) муниципальных учреждений культуры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597,7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597,7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25 984,1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25 814,1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99,3</a:t>
                      </a:r>
                    </a:p>
                  </a:txBody>
                  <a:tcPr marL="121920" marR="121920" marT="34290" marB="34290" horzOverflow="overflow"/>
                </a:tc>
              </a:tr>
              <a:tr h="36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Предоставление государственной поддержки на конкурсной основе муниципальным учреждениям культуры Свердловской области на поддержку любительских творческих коллективов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250,0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250,0</a:t>
                      </a:r>
                    </a:p>
                  </a:txBody>
                  <a:tcPr marL="121920" marR="12192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100,0</a:t>
                      </a:r>
                    </a:p>
                  </a:txBody>
                  <a:tcPr marL="121920" marR="121920" marT="34290" marB="34290" horzOverflow="overflow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342816"/>
              </p:ext>
            </p:extLst>
          </p:nvPr>
        </p:nvGraphicFramePr>
        <p:xfrm>
          <a:off x="539552" y="5661248"/>
          <a:ext cx="8263755" cy="947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92"/>
                <a:gridCol w="1008112"/>
                <a:gridCol w="1008112"/>
                <a:gridCol w="918939"/>
              </a:tblGrid>
              <a:tr h="59221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Средняя заработная плата работников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Liberation Serif" panose="02020603050405020304" pitchFamily="18" charset="0"/>
                        </a:rPr>
                        <a:t>учреждения культуры,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2022 год факт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2023 год план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2023 год факт</a:t>
                      </a:r>
                      <a:endParaRPr lang="ru-RU" sz="12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5329"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46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017,8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52 732,0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52 808,9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67073761"/>
              </p:ext>
            </p:extLst>
          </p:nvPr>
        </p:nvGraphicFramePr>
        <p:xfrm>
          <a:off x="6588225" y="133305"/>
          <a:ext cx="2354604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3925" y="260648"/>
            <a:ext cx="6038388" cy="12961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Расходы  по  разделу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Liberation Serif" panose="02020603050405020304" pitchFamily="18" charset="0"/>
              </a:rPr>
              <a:t>«Культура и кинематография» в 2023 году составили  158 202,8 тыс. рублей</a:t>
            </a:r>
            <a:endParaRPr lang="ru-RU" sz="2000" b="1" dirty="0">
              <a:solidFill>
                <a:schemeClr val="tx2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55548953"/>
              </p:ext>
            </p:extLst>
          </p:nvPr>
        </p:nvGraphicFramePr>
        <p:xfrm>
          <a:off x="6083566" y="332656"/>
          <a:ext cx="2915816" cy="187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85303" y="2442373"/>
            <a:ext cx="56166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Средства </a:t>
            </a:r>
            <a:r>
              <a:rPr lang="ru-RU" sz="1600" b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данной подпрограммы были </a:t>
            </a:r>
            <a:r>
              <a:rPr lang="ru-RU" sz="16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направлены</a:t>
            </a:r>
            <a:r>
              <a:rPr lang="ru-RU" sz="1600" b="1" u="sng" dirty="0" smtClean="0">
                <a:solidFill>
                  <a:schemeClr val="bg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272" y="260648"/>
            <a:ext cx="5727500" cy="25202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ru-RU" sz="1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4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sz="14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рамках подпрограммы «Развитие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дополнительного образования 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сфере культуры и искусства» муниципальной программы «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культуры и искусства в городском округе Сухой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 свою деятельность осуществляют две организации дополнительного образования детей: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МБУ ДО «Сухоложская детская музыкальная школа» и МБУ ДО «Сухоложская школа искусств»,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дополнительное образование получают  </a:t>
            </a: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891 </a:t>
            </a: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>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еловек.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endParaRPr lang="ru-RU" sz="14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/>
            <a:endParaRPr lang="ru-RU" sz="1400" i="1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r>
              <a:rPr lang="ru-RU" sz="1200" i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   </a:t>
            </a: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ru-RU" sz="12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21608117"/>
              </p:ext>
            </p:extLst>
          </p:nvPr>
        </p:nvGraphicFramePr>
        <p:xfrm>
          <a:off x="2699792" y="2780927"/>
          <a:ext cx="6192689" cy="392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7346" name="Picture 2" descr="https://data12.proshkolu.ru/content/media/pic/std/7000000/6437000/6436016-d64a2fee8b7843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2" y="4509120"/>
            <a:ext cx="2387668" cy="190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https://avatars.mds.yandex.net/get-altay/492546/2a0000015eb4919860b2b26fe3dde0e729be/ori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614002"/>
            <a:ext cx="2304257" cy="165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8232370" y="3645024"/>
            <a:ext cx="108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7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/>
          <p:cNvCxnSpPr/>
          <p:nvPr/>
        </p:nvCxnSpPr>
        <p:spPr>
          <a:xfrm>
            <a:off x="5436096" y="1335171"/>
            <a:ext cx="3239148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13483" y="260648"/>
            <a:ext cx="8434981" cy="9361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«Развитие физической культуры и спорта в городском округе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56743" y="1073561"/>
            <a:ext cx="37114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1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1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1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11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13380688"/>
              </p:ext>
            </p:extLst>
          </p:nvPr>
        </p:nvGraphicFramePr>
        <p:xfrm>
          <a:off x="5302924" y="1357593"/>
          <a:ext cx="3466213" cy="1812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13483" y="1052736"/>
            <a:ext cx="433190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Подпрограмма: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физической культуры и спорта в городском округе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Сухой Лог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– 120 947,6 тыс. руб.</a:t>
            </a:r>
          </a:p>
          <a:p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2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инфраструктуры спортивных учреждений в городском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округе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–12 159,0 тыс. руб.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018858"/>
              </p:ext>
            </p:extLst>
          </p:nvPr>
        </p:nvGraphicFramePr>
        <p:xfrm>
          <a:off x="583160" y="3140968"/>
          <a:ext cx="8021287" cy="30963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28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7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03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4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68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2023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2023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82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</a:t>
                      </a:r>
                      <a:r>
                        <a:rPr kumimoji="0" lang="ru-RU" sz="12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Лог</a:t>
                      </a:r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, систематически занимающихся физической культурой и спортом, %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55,2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662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255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947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выполнившего нормативы</a:t>
                      </a:r>
                      <a:r>
                        <a:rPr kumimoji="0" lang="ru-RU" sz="12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городского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12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52,0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80,7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767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1200" baseline="0" dirty="0" smtClean="0"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4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1209" y="3476080"/>
            <a:ext cx="2076932" cy="144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1209" y="1868497"/>
            <a:ext cx="2076932" cy="1381160"/>
          </a:xfrm>
          <a:prstGeom prst="rect">
            <a:avLst/>
          </a:prstGeom>
          <a:noFill/>
        </p:spPr>
      </p:pic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1209" y="328372"/>
            <a:ext cx="2076932" cy="138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7571" y="435632"/>
            <a:ext cx="6120679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Сухой Лог в рамках муниципальной программы «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физической культуры и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спорта»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осуществляют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свою деятельность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</a:t>
            </a:r>
            <a:r>
              <a:rPr lang="ru-RU" sz="135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Спорткомплекс  «Здоровье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», </a:t>
            </a:r>
          </a:p>
          <a:p>
            <a:pPr algn="ctr"/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 «Спортивная школа»,  </a:t>
            </a: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«Спортивная школа «Олимпик»,</a:t>
            </a:r>
          </a:p>
          <a:p>
            <a:pPr algn="ctr"/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МАУ «Ледовая арена «Литейщик-Сухой Лог»</a:t>
            </a:r>
            <a:endParaRPr lang="ru-RU" sz="135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3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5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25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25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по данной программе включают  в себя: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муниципального задания 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«Спортивный комплекс «Здоровье»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МАУ «Ледовая арена «Литейщик-Сухой Лог» по  предоставлению услуг 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сфере физической культуры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спорта  (содержание учреждений, коммунальные услуги, выплата заработной платы персоналу)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45 188,4 тыс. руб.;</a:t>
            </a:r>
          </a:p>
          <a:p>
            <a:pPr marL="228600" indent="-228600" algn="just">
              <a:lnSpc>
                <a:spcPct val="11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Выполнение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задания, организация предоставления услуг по спортивной подготовке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66 558,0 тыс. руб.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(МБУ «Спортивная школа «</a:t>
            </a:r>
            <a:r>
              <a:rPr lang="ru-RU" sz="1200" dirty="0" err="1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Олимпик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 -    32 228,9 тыс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рублей и МАУ «Спортивная школа»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34 329,1 тыс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рублей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);</a:t>
            </a: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Мероприятия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поэтапному внедрению и реализации Всероссийского физкультурно-спортивного комплекса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«Готов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 труду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обороне»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174,9 тыс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.; создание спортивной площадки для занятий уличной гимнастикой  -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461,2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</a:p>
          <a:p>
            <a:pPr marL="228600" indent="-228600" algn="just">
              <a:lnSpc>
                <a:spcPct val="110000"/>
              </a:lnSpc>
              <a:buAutoNum type="arabicPeriod" startAt="3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Проведение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физкультурных и </a:t>
            </a:r>
            <a:r>
              <a:rPr lang="ru-RU" sz="1200" dirty="0">
                <a:latin typeface="Liberation Serif" panose="02020603050405020304" pitchFamily="18" charset="0"/>
              </a:rPr>
              <a:t>спортивных мероприятий городского округа –  </a:t>
            </a:r>
            <a:r>
              <a:rPr lang="ru-RU" sz="1200" b="1" dirty="0" smtClean="0">
                <a:latin typeface="Liberation Serif" panose="02020603050405020304" pitchFamily="18" charset="0"/>
              </a:rPr>
              <a:t>1 659,0 </a:t>
            </a:r>
            <a:r>
              <a:rPr lang="ru-RU" sz="1200" b="1" dirty="0">
                <a:latin typeface="Liberation Serif" panose="02020603050405020304" pitchFamily="18" charset="0"/>
              </a:rPr>
              <a:t>тыс. руб.  </a:t>
            </a:r>
            <a:r>
              <a:rPr lang="ru-RU" sz="1200" dirty="0">
                <a:latin typeface="Liberation Serif" panose="02020603050405020304" pitchFamily="18" charset="0"/>
              </a:rPr>
              <a:t>За </a:t>
            </a:r>
            <a:r>
              <a:rPr lang="ru-RU" sz="1200" dirty="0" smtClean="0">
                <a:latin typeface="Liberation Serif" panose="02020603050405020304" pitchFamily="18" charset="0"/>
              </a:rPr>
              <a:t>2023 </a:t>
            </a:r>
            <a:r>
              <a:rPr lang="ru-RU" sz="1200" dirty="0">
                <a:latin typeface="Liberation Serif" panose="02020603050405020304" pitchFamily="18" charset="0"/>
              </a:rPr>
              <a:t>год было проведено </a:t>
            </a:r>
            <a:r>
              <a:rPr lang="ru-RU" sz="1200" b="1" dirty="0" smtClean="0">
                <a:latin typeface="Liberation Serif" panose="02020603050405020304" pitchFamily="18" charset="0"/>
              </a:rPr>
              <a:t>259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мероприятий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(«Лыжня России – </a:t>
            </a:r>
            <a:r>
              <a:rPr lang="ru-RU" sz="1200" dirty="0" smtClean="0">
                <a:latin typeface="Liberation Serif" panose="02020603050405020304" pitchFamily="18" charset="0"/>
              </a:rPr>
              <a:t>2023», первенство городского округа Сухой Лог по баскетболу, по хоккею с шайбой, по шахматам, по мини-футболу,</a:t>
            </a:r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latin typeface="Liberation Serif" panose="02020603050405020304" pitchFamily="18" charset="0"/>
              </a:rPr>
              <a:t>соревнования по джиу-джитсу, по волейболу, по восточным единоборствам,</a:t>
            </a:r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latin typeface="Liberation Serif" panose="02020603050405020304" pitchFamily="18" charset="0"/>
              </a:rPr>
              <a:t>настольному теннису, Спартакиады МОУ, ДОУ, «День здоровья», «День физкультурника», «Кросс наций», новогодние турниры по различным видам спорта, областные соревнования по фитнес-аэробике, зимний фестиваль ВФСК  ГТО и т.д.).</a:t>
            </a:r>
          </a:p>
          <a:p>
            <a:pPr marL="228600" indent="-228600" algn="just">
              <a:lnSpc>
                <a:spcPct val="110000"/>
              </a:lnSpc>
              <a:buFontTx/>
              <a:buAutoNum type="arabicPeriod" startAt="3"/>
            </a:pPr>
            <a:r>
              <a:rPr lang="ru-RU" sz="1200" dirty="0">
                <a:latin typeface="Liberation Serif" panose="02020603050405020304" pitchFamily="18" charset="0"/>
              </a:rPr>
              <a:t>Развитие инфраструктуры спортивных учреждений в городском округе Сухой </a:t>
            </a:r>
            <a:r>
              <a:rPr lang="ru-RU" sz="1200" dirty="0" smtClean="0">
                <a:latin typeface="Liberation Serif" panose="02020603050405020304" pitchFamily="18" charset="0"/>
              </a:rPr>
              <a:t>Лог (благоустройство </a:t>
            </a:r>
            <a:r>
              <a:rPr lang="ru-RU" sz="1200" dirty="0">
                <a:latin typeface="Liberation Serif" panose="02020603050405020304" pitchFamily="18" charset="0"/>
              </a:rPr>
              <a:t>стадиона спортивной школы </a:t>
            </a:r>
            <a:r>
              <a:rPr lang="ru-RU" sz="1200" dirty="0" smtClean="0">
                <a:latin typeface="Liberation Serif" panose="02020603050405020304" pitchFamily="18" charset="0"/>
              </a:rPr>
              <a:t>«</a:t>
            </a:r>
            <a:r>
              <a:rPr lang="ru-RU" sz="1200" dirty="0" err="1" smtClean="0">
                <a:latin typeface="Liberation Serif" panose="02020603050405020304" pitchFamily="18" charset="0"/>
              </a:rPr>
              <a:t>Олимпик</a:t>
            </a:r>
            <a:r>
              <a:rPr lang="ru-RU" sz="1200" dirty="0" smtClean="0">
                <a:latin typeface="Liberation Serif" panose="02020603050405020304" pitchFamily="18" charset="0"/>
              </a:rPr>
              <a:t>» - </a:t>
            </a:r>
            <a:r>
              <a:rPr lang="ru-RU" sz="1200" b="1" dirty="0" smtClean="0">
                <a:latin typeface="Liberation Serif" panose="02020603050405020304" pitchFamily="18" charset="0"/>
              </a:rPr>
              <a:t>9 375,7 </a:t>
            </a:r>
            <a:r>
              <a:rPr lang="ru-RU" sz="1200" dirty="0" smtClean="0">
                <a:latin typeface="Liberation Serif" panose="02020603050405020304" pitchFamily="18" charset="0"/>
              </a:rPr>
              <a:t>тыс.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рублей,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проведение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мероприятий по обеспечению антитеррористической защищенности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объектов 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2 783,3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рублей) и другие расходы.</a:t>
            </a:r>
            <a:endParaRPr lang="ru-RU" sz="1250" dirty="0" smtClean="0">
              <a:solidFill>
                <a:srgbClr val="FF0000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8370" name="Picture 2" descr="https://avatars.mds.yandex.net/i?id=5f6ea08544925100d9d17be6fe34e6d0def3e4ef-767360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209" y="5105259"/>
            <a:ext cx="2098138" cy="139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28285" y="191269"/>
            <a:ext cx="8416056" cy="83233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МП «Формирование современной городской среды в городском округе Сухой Лог до 2027 года»</a:t>
            </a:r>
            <a:endParaRPr lang="ru-RU" sz="2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AutoShape 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4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6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8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0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4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6" descr="https://sukhoylog-media.ru/wp-content/uploads/2020/04/park4-e1587572318574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0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22" descr="https://sukhoylog-media.ru/wp-content/uploads/2020/09/img_8965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AutoShape 24" descr="https://sukhoylog-media.ru/wp-content/uploads/2020/09/img_8940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AutoShape 26" descr="https://sukhoylog-media.ru/wp-content/uploads/2020/09/img_8940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AutoShape 28" descr="https://sukhoylog-media.ru/wp-content/uploads/2020/04/park4-e1587572318574.jp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" name="AutoShape 34" descr="https://sukhoylog-media.ru/wp-content/uploads/2020/04/tretij-etap-prka.jpg"/>
          <p:cNvSpPr>
            <a:spLocks noChangeAspect="1" noChangeArrowheads="1"/>
          </p:cNvSpPr>
          <p:nvPr/>
        </p:nvSpPr>
        <p:spPr bwMode="auto">
          <a:xfrm>
            <a:off x="2136775" y="1836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7261" y="977929"/>
            <a:ext cx="876268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Общий объем средств, направленных на выполнение муниципальной программы «Формирование современной городской среды в городском округе Сухой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Лог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до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2027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года» 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2023 году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составил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28 529,3  тыс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.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рублей</a:t>
            </a:r>
          </a:p>
          <a:p>
            <a:r>
              <a:rPr lang="ru-RU" sz="1600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Средства </a:t>
            </a:r>
            <a:r>
              <a:rPr lang="ru-RU" sz="1600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направлены на:</a:t>
            </a:r>
          </a:p>
          <a:p>
            <a:pPr algn="just"/>
            <a:endParaRPr lang="ru-RU" sz="15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AutoShape 4" descr="https://i.mycdn.me/i?r=AyH4iRPQ2q0otWIFepML2LxRoxJ0I8qOd_j3yABSlCBQ-g&amp;fn=w_612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2052110"/>
            <a:ext cx="3930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Liberation Serif" panose="02020603050405020304" pitchFamily="18" charset="0"/>
              </a:rPr>
              <a:t> Комплексное благоустройство парка в селе </a:t>
            </a:r>
            <a:r>
              <a:rPr lang="ru-RU" sz="1400" dirty="0" err="1">
                <a:latin typeface="Liberation Serif" panose="02020603050405020304" pitchFamily="18" charset="0"/>
              </a:rPr>
              <a:t>Новопышминское</a:t>
            </a:r>
            <a:r>
              <a:rPr lang="ru-RU" sz="1400" dirty="0">
                <a:latin typeface="Liberation Serif" panose="02020603050405020304" pitchFamily="18" charset="0"/>
              </a:rPr>
              <a:t> (возле дома культуры</a:t>
            </a:r>
            <a:r>
              <a:rPr lang="ru-RU" sz="1400" dirty="0" smtClean="0">
                <a:latin typeface="Liberation Serif" panose="02020603050405020304" pitchFamily="18" charset="0"/>
              </a:rPr>
              <a:t>):</a:t>
            </a:r>
          </a:p>
          <a:p>
            <a:pPr algn="just"/>
            <a:endParaRPr lang="ru-RU" sz="1400" dirty="0" smtClean="0">
              <a:latin typeface="Liberation Serif" panose="02020603050405020304" pitchFamily="18" charset="0"/>
            </a:endParaRPr>
          </a:p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        - областной бюджет – 23 364,0 </a:t>
            </a:r>
            <a:r>
              <a:rPr lang="ru-RU" sz="1400" dirty="0">
                <a:latin typeface="Liberation Serif" panose="02020603050405020304" pitchFamily="18" charset="0"/>
              </a:rPr>
              <a:t>тыс. руб</a:t>
            </a:r>
            <a:r>
              <a:rPr lang="ru-RU" sz="1400" dirty="0" smtClean="0">
                <a:latin typeface="Liberation Serif" panose="02020603050405020304" pitchFamily="18" charset="0"/>
              </a:rPr>
              <a:t>.;</a:t>
            </a:r>
          </a:p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        - местный бюджет </a:t>
            </a:r>
            <a:r>
              <a:rPr lang="ru-RU" sz="1400" dirty="0">
                <a:latin typeface="Liberation Serif" panose="02020603050405020304" pitchFamily="18" charset="0"/>
              </a:rPr>
              <a:t>– </a:t>
            </a:r>
            <a:r>
              <a:rPr lang="ru-RU" sz="1400" dirty="0" smtClean="0">
                <a:latin typeface="Liberation Serif" panose="02020603050405020304" pitchFamily="18" charset="0"/>
              </a:rPr>
              <a:t>1 597,5 тыс</a:t>
            </a:r>
            <a:r>
              <a:rPr lang="ru-RU" sz="1400" dirty="0">
                <a:latin typeface="Liberation Serif" panose="02020603050405020304" pitchFamily="18" charset="0"/>
              </a:rPr>
              <a:t>. руб</a:t>
            </a:r>
            <a:r>
              <a:rPr lang="ru-RU" sz="1400" dirty="0" smtClean="0">
                <a:latin typeface="Liberation Serif" panose="02020603050405020304" pitchFamily="18" charset="0"/>
              </a:rPr>
              <a:t>.</a:t>
            </a:r>
            <a:endParaRPr lang="ru-RU" sz="1400" dirty="0">
              <a:latin typeface="Liberation Serif" panose="02020603050405020304" pitchFamily="18" charset="0"/>
            </a:endParaRPr>
          </a:p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27402" y="4939633"/>
            <a:ext cx="40479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Liberation Serif" panose="02020603050405020304" pitchFamily="18" charset="0"/>
              </a:rPr>
              <a:t>Выполнение проектно-сметных работ и проведение экспертизы проектов по благоустройству общественных и дворовых </a:t>
            </a:r>
            <a:r>
              <a:rPr lang="ru-RU" sz="1400" dirty="0" smtClean="0">
                <a:latin typeface="Liberation Serif" panose="02020603050405020304" pitchFamily="18" charset="0"/>
              </a:rPr>
              <a:t>территорий – 805,0 тыс</a:t>
            </a:r>
            <a:r>
              <a:rPr lang="ru-RU" sz="1400" dirty="0">
                <a:latin typeface="Liberation Serif" panose="02020603050405020304" pitchFamily="18" charset="0"/>
              </a:rPr>
              <a:t>. руб</a:t>
            </a:r>
            <a:r>
              <a:rPr lang="ru-RU" sz="1400" dirty="0" smtClean="0">
                <a:latin typeface="Liberation Serif" panose="02020603050405020304" pitchFamily="18" charset="0"/>
              </a:rPr>
              <a:t>.;</a:t>
            </a:r>
          </a:p>
          <a:p>
            <a:pPr algn="just"/>
            <a:endParaRPr lang="ru-RU" sz="1400" dirty="0" smtClean="0">
              <a:latin typeface="Liberation Serif" panose="02020603050405020304" pitchFamily="18" charset="0"/>
            </a:endParaRPr>
          </a:p>
          <a:p>
            <a:pPr algn="just"/>
            <a:r>
              <a:rPr lang="ru-RU" sz="1400" dirty="0" smtClean="0">
                <a:latin typeface="Liberation Serif" panose="02020603050405020304" pitchFamily="18" charset="0"/>
              </a:rPr>
              <a:t> </a:t>
            </a:r>
            <a:r>
              <a:rPr lang="ru-RU" sz="1400" dirty="0">
                <a:latin typeface="Liberation Serif" panose="02020603050405020304" pitchFamily="18" charset="0"/>
              </a:rPr>
              <a:t>Комплексное благоустройство общественной </a:t>
            </a:r>
            <a:r>
              <a:rPr lang="ru-RU" sz="1400" dirty="0" smtClean="0">
                <a:latin typeface="Liberation Serif" panose="02020603050405020304" pitchFamily="18" charset="0"/>
              </a:rPr>
              <a:t>территории – 2 762,8 </a:t>
            </a:r>
            <a:r>
              <a:rPr lang="ru-RU" sz="1400" dirty="0">
                <a:latin typeface="Liberation Serif" panose="02020603050405020304" pitchFamily="18" charset="0"/>
              </a:rPr>
              <a:t>тыс. руб.;</a:t>
            </a:r>
            <a:endParaRPr lang="ru-RU" sz="1400" dirty="0"/>
          </a:p>
        </p:txBody>
      </p:sp>
      <p:pic>
        <p:nvPicPr>
          <p:cNvPr id="61442" name="Picture 2" descr="https://xn--b1agiiiedebeg1a1gwb.xn--p1ai/uploadedFiles/images/park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5" y="3637659"/>
            <a:ext cx="4126552" cy="275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https://uralnew.ru/assets/images/2023/11/17/novopyishminskij-park/z-09ThzIS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410" y="2023578"/>
            <a:ext cx="4053246" cy="270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6764" y="285728"/>
            <a:ext cx="684076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    Расходы на социальную политику, произведенные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                      в 2023 году составили  171 091,1 тыс. рублей</a:t>
            </a:r>
            <a:endParaRPr lang="ru-RU" sz="20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53080670"/>
              </p:ext>
            </p:extLst>
          </p:nvPr>
        </p:nvGraphicFramePr>
        <p:xfrm>
          <a:off x="498882" y="1108622"/>
          <a:ext cx="8321589" cy="328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1799" y="4437112"/>
            <a:ext cx="80126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 разделу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«Социальная политика»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2023 год были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произведены в рамках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4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программ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Расходы по муниципальной программе «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граждан, молодых семей, а также граждан, проживающих на сельских территориях, на территории городского округа Сухой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составляют 4,1% от общих расходов на социальное обеспечение населения городского округа Сухой Лог.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4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6083" y="188640"/>
            <a:ext cx="8484308" cy="8771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r" fontAlgn="b"/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 «Обеспечение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доступным жильем малоимущих граждан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молодых семей, а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                также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граждан, проживающих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сельских территориях,  </a:t>
            </a:r>
          </a:p>
          <a:p>
            <a:pPr lvl="0" algn="r" fontAlgn="b"/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территории городского округа </a:t>
            </a:r>
            <a:r>
              <a:rPr lang="ru-RU" sz="1700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Лог»</a:t>
            </a:r>
            <a:endParaRPr lang="ru-RU" sz="17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273515" y="1556792"/>
            <a:ext cx="3586307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52166" y="1220023"/>
            <a:ext cx="41501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751713554"/>
              </p:ext>
            </p:extLst>
          </p:nvPr>
        </p:nvGraphicFramePr>
        <p:xfrm>
          <a:off x="5077541" y="1392555"/>
          <a:ext cx="3824750" cy="1457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16337" y="1058441"/>
            <a:ext cx="4331900" cy="1457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Подпрограмма:</a:t>
            </a:r>
          </a:p>
          <a:p>
            <a:pPr marL="228600" indent="-228600">
              <a:buAutoNum type="arabicPeriod"/>
            </a:pP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жильем молодых семей на территории </a:t>
            </a:r>
          </a:p>
          <a:p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городского </a:t>
            </a: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3 971,5 тыс. руб.</a:t>
            </a:r>
          </a:p>
          <a:p>
            <a:pPr marL="228600" indent="-228600">
              <a:buAutoNum type="arabicPeriod" startAt="2"/>
            </a:pPr>
            <a:endParaRPr lang="ru-RU" sz="1150" b="1" dirty="0" smtClean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 startAt="2"/>
            </a:pPr>
            <a:r>
              <a:rPr lang="ru-RU" sz="115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Комплексное развитие сельских территорий городского округа Сухой </a:t>
            </a:r>
            <a:r>
              <a:rPr lang="ru-RU" sz="1150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15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– 3 120,8 тыс. руб.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442269"/>
              </p:ext>
            </p:extLst>
          </p:nvPr>
        </p:nvGraphicFramePr>
        <p:xfrm>
          <a:off x="273869" y="2852936"/>
          <a:ext cx="8585954" cy="37307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558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18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2023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2023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заключенных договоров социального найма в построенных (приобретенных) жилых помещениях,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345">
                <a:tc>
                  <a:txBody>
                    <a:bodyPr/>
                    <a:lstStyle/>
                    <a:p>
                      <a:pPr>
                        <a:lnSpc>
                          <a:spcPts val="1715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заключенных договоров социального найма жилых помещений,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72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предоставленных социальных выплат молодым семьям, нуждающимся в улучшении жилищных условий,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Доля молодых семей, получивших социальную выплату, %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Количество ипотечных кредитов,</a:t>
                      </a:r>
                      <a:r>
                        <a:rPr lang="ru-RU" sz="1100" baseline="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 взятых молодыми семьями для приобретения (строительства) жилья, шт.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Количество жилых помещений, приобретенных молодыми семьями с использованием собственных средств,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4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Arial"/>
                        </a:rPr>
                        <a:t>Количество предоставленных социальных выплат гражданам, проживающим на сельских территориях, ед.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6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Объем ввода (приобретения) жилья для граждан, проживающих на сельских территориях, кв.м.</a:t>
                      </a:r>
                      <a:endParaRPr lang="ru-RU" sz="11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76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790654" y="908720"/>
            <a:ext cx="412191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по программе за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гг. (тыс. руб.)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292080" y="1231885"/>
            <a:ext cx="3526864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29486303"/>
              </p:ext>
            </p:extLst>
          </p:nvPr>
        </p:nvGraphicFramePr>
        <p:xfrm>
          <a:off x="5362560" y="1231885"/>
          <a:ext cx="3456384" cy="1296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3284" y="188640"/>
            <a:ext cx="8155180" cy="7920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200" b="1" dirty="0" smtClean="0">
                <a:latin typeface="Liberation Serif" panose="02020603050405020304" pitchFamily="18" charset="0"/>
              </a:rPr>
              <a:t>МП «Молодежь Свердловской области на территории городского округа Сухой Лог»</a:t>
            </a:r>
            <a:endParaRPr lang="ru-RU" sz="2200" b="1" dirty="0"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605" y="764704"/>
            <a:ext cx="4449050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     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Подпрограмма:</a:t>
            </a: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потенциала молодежи городского округа Сухой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- 5 301,5 тыс. руб.</a:t>
            </a: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AutoNum type="arabicPeriod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Патриотическое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воспитание молодежи на территории городского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46,0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руб.</a:t>
            </a:r>
          </a:p>
          <a:p>
            <a:pPr marL="228600" indent="-228600">
              <a:buAutoNum type="arabicPeriod"/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Развитие деятельности в сфере организации и обеспечения     отдыха и оздоровления детей в городском округе Сухой Лог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- 1 000,0 тыс. руб.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672118"/>
              </p:ext>
            </p:extLst>
          </p:nvPr>
        </p:nvGraphicFramePr>
        <p:xfrm>
          <a:off x="232990" y="2769978"/>
          <a:ext cx="8585954" cy="3886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558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18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74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Значения целевых показателей </a:t>
                      </a:r>
                      <a:r>
                        <a:rPr lang="ru-RU" sz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муниципальной программы</a:t>
                      </a:r>
                      <a:endParaRPr lang="ru-RU" sz="12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2023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Факт 2023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Liberation Serif" panose="02020603050405020304" pitchFamily="18" charset="0"/>
                        </a:rPr>
                        <a:t>План 2024 год</a:t>
                      </a:r>
                      <a:endParaRPr lang="ru-RU" sz="12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24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 от 14 до 35 лет, участвующих в деятельности общественных объединений, различных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форм общественного самоуправления,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269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от 14 до 35 лет – участников программ и мероприятий по приоритетным направлениям молодежной политики,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8958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программ и мероприятий, направленных на формирование здорового образа жизни, толерантного отношения, поддержку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талантливой молодежи, а также поддержку несовершеннолетних, находящихся в трудной жизненной ситуации, единиц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465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– участников мероприятий и программ по патриотическому воспитанию,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465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мероприятий,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направленных на патриотическое воспитание молодых граждан, единиц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269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Количество несовершеннолетних граждан в возрасте от 14 до 18 лет временно трудоустроенных за отчетный период,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465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нуждающихся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во временном трудоустройстве за отчетный период, человек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20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Liberation Serif" panose="02020603050405020304" pitchFamily="18" charset="0"/>
                        </a:rPr>
                        <a:t>Доля молодых граждан в возрасте от 14 до 18 лет, имеющих</a:t>
                      </a:r>
                      <a:r>
                        <a:rPr kumimoji="0" lang="ru-RU" sz="1100" kern="1200" baseline="0" dirty="0" smtClean="0">
                          <a:effectLst/>
                          <a:latin typeface="Liberation Serif" panose="02020603050405020304" pitchFamily="18" charset="0"/>
                        </a:rPr>
                        <a:t> информацию о возможности временного трудоустройства, %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62,3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02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2169489" y="254779"/>
            <a:ext cx="6768752" cy="92333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городского округа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 Сухой Лог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осуществляет свою деятельность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МБУ «Городской молодежный центр»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8503" y="1305315"/>
            <a:ext cx="5662385" cy="441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рамах </a:t>
            </a:r>
            <a:r>
              <a:rPr lang="ru-RU" sz="1400" dirty="0" smtClean="0">
                <a:latin typeface="Liberation Serif" panose="02020603050405020304" pitchFamily="18" charset="0"/>
              </a:rPr>
              <a:t>данной программы проводятся мероприятия по работе с молодежью и патриотическому воспитанию молодежи.  </a:t>
            </a:r>
          </a:p>
          <a:p>
            <a:pPr algn="ctr"/>
            <a:r>
              <a:rPr lang="ru-RU" sz="1400" dirty="0" smtClean="0">
                <a:latin typeface="Liberation Serif" panose="02020603050405020304" pitchFamily="18" charset="0"/>
              </a:rPr>
              <a:t>В 2023 году состоялось 98 мероприятий</a:t>
            </a:r>
          </a:p>
          <a:p>
            <a:pPr algn="ctr"/>
            <a:endPara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Наиболее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значимые из них: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Муниципальный конкурс </a:t>
            </a:r>
            <a:r>
              <a:rPr lang="ru-RU" sz="1200" dirty="0">
                <a:latin typeface="Liberation Serif" panose="02020603050405020304" pitchFamily="18" charset="0"/>
              </a:rPr>
              <a:t>плакатов по профилактике вредных зависимостей «</a:t>
            </a:r>
            <a:r>
              <a:rPr lang="ru-RU" sz="1200" dirty="0" smtClean="0">
                <a:latin typeface="Liberation Serif" panose="02020603050405020304" pitchFamily="18" charset="0"/>
              </a:rPr>
              <a:t>Здоровое поколение»;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Муниципальный конкурс «</a:t>
            </a:r>
            <a:r>
              <a:rPr lang="en-US" sz="1200" dirty="0" smtClean="0">
                <a:latin typeface="Liberation Serif" panose="02020603050405020304" pitchFamily="18" charset="0"/>
              </a:rPr>
              <a:t>The Best Team – </a:t>
            </a:r>
            <a:r>
              <a:rPr lang="ru-RU" sz="1200" dirty="0" smtClean="0">
                <a:latin typeface="Liberation Serif" panose="02020603050405020304" pitchFamily="18" charset="0"/>
              </a:rPr>
              <a:t>2023»;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Муниципальные соревнования «Школа безопасности»;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Интеллектуальные игры;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Музыкально-танцевальный </a:t>
            </a:r>
            <a:r>
              <a:rPr lang="ru-RU" sz="1200" dirty="0" err="1" smtClean="0">
                <a:latin typeface="Liberation Serif" panose="02020603050405020304" pitchFamily="18" charset="0"/>
              </a:rPr>
              <a:t>баттл</a:t>
            </a:r>
            <a:r>
              <a:rPr lang="ru-RU" sz="1200" dirty="0" smtClean="0">
                <a:latin typeface="Liberation Serif" panose="02020603050405020304" pitchFamily="18" charset="0"/>
              </a:rPr>
              <a:t> «Студенческий </a:t>
            </a:r>
            <a:r>
              <a:rPr lang="ru-RU" sz="1200" dirty="0" err="1" smtClean="0">
                <a:latin typeface="Liberation Serif" panose="02020603050405020304" pitchFamily="18" charset="0"/>
              </a:rPr>
              <a:t>движ</a:t>
            </a:r>
            <a:r>
              <a:rPr lang="ru-RU" sz="1200" dirty="0" smtClean="0">
                <a:latin typeface="Liberation Serif" panose="02020603050405020304" pitchFamily="18" charset="0"/>
              </a:rPr>
              <a:t>»;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Конкурс патриотической песни;</a:t>
            </a:r>
            <a:endParaRPr lang="ru-RU" sz="12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Муниципальные соревнования по пулевой стрельбе, посвященные снятию блокады Ленинграда;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Военно-спортивная игра «Зарница»;</a:t>
            </a:r>
            <a:endParaRPr lang="ru-RU" sz="12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>
                <a:latin typeface="Liberation Serif" panose="02020603050405020304" pitchFamily="18" charset="0"/>
              </a:rPr>
              <a:t>Акция «</a:t>
            </a:r>
            <a:r>
              <a:rPr lang="ru-RU" sz="1200" dirty="0" smtClean="0">
                <a:latin typeface="Liberation Serif" panose="02020603050405020304" pitchFamily="18" charset="0"/>
              </a:rPr>
              <a:t>Обелиск», благоустройство памятников и возложение венков;</a:t>
            </a:r>
            <a:endParaRPr lang="ru-RU" sz="12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Историческая игра «Колесо истории»;</a:t>
            </a:r>
            <a:endParaRPr lang="ru-RU" sz="12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Акция «Георгиевская ленточка»;</a:t>
            </a:r>
            <a:endParaRPr lang="ru-RU" sz="12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Праздничная программа в рамках Дня молодежи;</a:t>
            </a:r>
            <a:endParaRPr lang="ru-RU" sz="1200" dirty="0">
              <a:latin typeface="Liberation Serif" panose="02020603050405020304" pitchFamily="18" charset="0"/>
            </a:endParaRP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Мероприятия в рамках проведения Дня города;</a:t>
            </a:r>
          </a:p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Liberation Serif" panose="02020603050405020304" pitchFamily="18" charset="0"/>
              </a:rPr>
              <a:t>Муниципальный конкурс «Да здравствуют защитники Отечества!» и </a:t>
            </a:r>
            <a:r>
              <a:rPr lang="ru-RU" sz="1200" dirty="0">
                <a:latin typeface="Liberation Serif" panose="02020603050405020304" pitchFamily="18" charset="0"/>
              </a:rPr>
              <a:t>др</a:t>
            </a:r>
            <a:r>
              <a:rPr lang="ru-RU" sz="1200" dirty="0" smtClean="0">
                <a:latin typeface="Liberation Serif" panose="02020603050405020304" pitchFamily="18" charset="0"/>
              </a:rPr>
              <a:t>.      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pic>
        <p:nvPicPr>
          <p:cNvPr id="10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0" y="254779"/>
            <a:ext cx="1935409" cy="146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39720" y="4750874"/>
            <a:ext cx="8594026" cy="34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     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40971" name="Picture 11" descr="http://arsenalveteran.ru/inbox/images/blog/20161204_213548_442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7" y="3780483"/>
            <a:ext cx="2833980" cy="188932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907" y="5724986"/>
            <a:ext cx="8731334" cy="88292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Общее количество молодых граждан в возрасте от 14 до 18 лет, которые были временно трудоустроены </a:t>
            </a:r>
            <a:r>
              <a:rPr lang="ru-RU" sz="135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–99 человек. Были разработаны и выпущены специализированные буклеты, статьи и плакаты по </a:t>
            </a:r>
            <a:r>
              <a:rPr lang="ru-RU" sz="1350" dirty="0" smtClean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</a:rPr>
              <a:t>трудоустройству молодежи, которые выдавались при инструктажах и во время работы.</a:t>
            </a:r>
            <a:endParaRPr lang="ru-RU" sz="135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3250" name="Picture 2" descr="http://i.ytimg.com/vi/NO2OuVH72h0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0" y="1916832"/>
            <a:ext cx="2841455" cy="159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9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14558"/>
              </p:ext>
            </p:extLst>
          </p:nvPr>
        </p:nvGraphicFramePr>
        <p:xfrm>
          <a:off x="251520" y="1268760"/>
          <a:ext cx="8640960" cy="458628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3951018"/>
                <a:gridCol w="1234692"/>
                <a:gridCol w="1234692"/>
                <a:gridCol w="1152380"/>
                <a:gridCol w="1068178"/>
              </a:tblGrid>
              <a:tr h="5057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тыс.руб.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тыс.руб.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Удельный вес, %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9446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– всего, </a:t>
                      </a:r>
                      <a:r>
                        <a:rPr lang="ru-RU" sz="13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 том числе:</a:t>
                      </a:r>
                      <a:endParaRPr lang="ru-RU" sz="13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2 362 938,7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2 420 004,3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102,4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2850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налоговые доходы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720 707,2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789 927,1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109,6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32,6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2850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неналоговые доходы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77 577,7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78 879,2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101,7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3,3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2993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безвозмездные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поступления </a:t>
                      </a:r>
                      <a:r>
                        <a:rPr lang="ru-RU" sz="11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(с учетом возвратов)</a:t>
                      </a:r>
                      <a:endParaRPr lang="ru-RU" sz="1100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1 564 653,8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1 551 198,0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ea typeface="Calibri"/>
                          <a:cs typeface="Times New Roman"/>
                        </a:rPr>
                        <a:t>99,1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64,1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8148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- всего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2 479 559,9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2 444 683,2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98,6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6789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Дефицит (</a:t>
                      </a:r>
                      <a:r>
                        <a:rPr lang="ru-RU" sz="13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- ), профицит ( + )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- 116 621,2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- 24 678,9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51005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Источники финансирования дефицита бюджета – всего</a:t>
                      </a:r>
                      <a:endParaRPr lang="ru-RU" sz="13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кредиты  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всего, в том числе: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получение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погашение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изменение остатков средств бюджета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116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171,2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24 228,9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11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- иные</a:t>
                      </a:r>
                      <a:r>
                        <a:rPr lang="ru-RU" sz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источники</a:t>
                      </a:r>
                      <a:endParaRPr lang="ru-RU"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450,0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450,0</a:t>
                      </a: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х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15312" cy="69440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Основные характеристики бюджета городского округа Сухой Лог за 2023 год</a:t>
            </a:r>
            <a:endParaRPr lang="ru-RU" sz="2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8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Прямоугольник 164"/>
          <p:cNvSpPr/>
          <p:nvPr/>
        </p:nvSpPr>
        <p:spPr>
          <a:xfrm>
            <a:off x="2543564" y="1144672"/>
            <a:ext cx="4032448" cy="3024335"/>
          </a:xfrm>
          <a:prstGeom prst="rect">
            <a:avLst/>
          </a:prstGeom>
          <a:solidFill>
            <a:srgbClr val="DDFAFB"/>
          </a:solidFill>
          <a:ln w="38100"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2023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составили 114 479,3 тыс. рублей,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Сельское хоз-во и рыболовство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85,2 тыс. руб.;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Водное хозяйство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1 033,1 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Транспорт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296,0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Дорожное хозяйство –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111 426,1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Другие вопросы в области национальной   экономики  – 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1 638,9 тыс. руб.</a:t>
            </a:r>
            <a:endParaRPr lang="ru-RU" sz="13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88640"/>
            <a:ext cx="7056783" cy="50006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Liberation Serif" panose="02020603050405020304" pitchFamily="18" charset="0"/>
              </a:rPr>
              <a:t>Национальная экономика</a:t>
            </a:r>
            <a:endParaRPr lang="ru-RU" sz="2800" b="1" dirty="0">
              <a:latin typeface="Liberation Serif" panose="02020603050405020304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52383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Picture 12" descr="C:\Documents and Settings\Светлана\Local Settings\Temporary Internet Files\Content.IE5\OB7FQKXD\1221_06_2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5076" y="1052384"/>
            <a:ext cx="2214579" cy="148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626752"/>
            <a:ext cx="2133600" cy="163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13" name="Picture 5" descr="C:\Users\Наталья Константинов\AppData\Local\Microsoft\Windows\Temporary Internet Files\Content.IE5\0CZTC66X\200px-Noginsk_bridge_and_fountain_0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95" y="2656840"/>
            <a:ext cx="2179960" cy="163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3" name="Picture 25" descr="http://homearound.ru/uploads/articles/82c84d07a11c917a3d693cd0592228466f15270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530">
            <a:off x="4488109" y="4504040"/>
            <a:ext cx="3773408" cy="199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11523">
            <a:off x="628168" y="4346207"/>
            <a:ext cx="3323888" cy="229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06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07521"/>
            <a:ext cx="6773287" cy="10002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Объем расходов бюджета городского округа Сухой Лог в расчете на одного жителя</a:t>
            </a:r>
            <a:endParaRPr lang="ru-RU" sz="24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711870"/>
              </p:ext>
            </p:extLst>
          </p:nvPr>
        </p:nvGraphicFramePr>
        <p:xfrm>
          <a:off x="632474" y="1628800"/>
          <a:ext cx="7992887" cy="444926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32048"/>
                <a:gridCol w="4683400"/>
                <a:gridCol w="959147"/>
                <a:gridCol w="982189"/>
                <a:gridCol w="936103"/>
              </a:tblGrid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Наименование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2022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2023 год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план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факт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2 517,4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2 724,5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2 702,3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72,2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4839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290,7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437,9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437,8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1 561,2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2 699,3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2 458,2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5 978,8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4 731,7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4 645,4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52,3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228,7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213,9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34202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28 855,7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31 942,7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31 999,6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3 378,0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3 372,1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3 397,1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3 315,2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3 717,4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3 673,8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2754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2 454,4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2 840,3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2 864,3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1953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29,8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  <a:tr h="480093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ВСЕГО РАСХОДОВ: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48 509,0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53 243,7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52 494,8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29217" y="1298309"/>
            <a:ext cx="1296144" cy="256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Рублей</a:t>
            </a:r>
            <a:endParaRPr lang="ru-RU" sz="12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1450" name="Picture 10" descr="https://avatars.mds.yandex.net/i?id=c4d66880bb65711b7439473db72c5d50a8819fcc-8710632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4498"/>
            <a:ext cx="1495300" cy="128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4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491" y="2645787"/>
            <a:ext cx="6760911" cy="652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b="1" dirty="0">
                <a:latin typeface="Liberation Serif" panose="02020603050405020304" pitchFamily="18" charset="0"/>
              </a:rPr>
              <a:t>Муниципальные программы </a:t>
            </a:r>
            <a:r>
              <a:rPr lang="ru-RU" altLang="ru-RU" b="1" dirty="0" smtClean="0">
                <a:latin typeface="Liberation Serif" panose="02020603050405020304" pitchFamily="18" charset="0"/>
              </a:rPr>
              <a:t>городского округа Сухой Лог</a:t>
            </a:r>
            <a:endParaRPr lang="ru-RU" altLang="ru-RU" b="1" dirty="0">
              <a:latin typeface="Liberation Serif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724765"/>
            <a:ext cx="1657903" cy="16931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45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altLang="ru-RU" sz="14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направлен-</a:t>
            </a:r>
          </a:p>
          <a:p>
            <a:pPr algn="ctr"/>
            <a:r>
              <a:rPr lang="ru-RU" altLang="ru-RU" sz="14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ности:</a:t>
            </a:r>
            <a:endParaRPr lang="ru-RU" altLang="ru-RU" sz="145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7 программ </a:t>
            </a:r>
          </a:p>
          <a:p>
            <a:pPr algn="ctr"/>
            <a:r>
              <a:rPr lang="ru-RU" altLang="ru-RU" sz="14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(1 816 059,5 тыс. руб.)</a:t>
            </a:r>
            <a:endParaRPr lang="ru-RU" altLang="ru-RU" sz="145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13401" y="4671793"/>
            <a:ext cx="1538001" cy="17464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характера:</a:t>
            </a:r>
            <a:endParaRPr lang="ru-RU" altLang="ru-RU" sz="15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3 программы (329 592,5 </a:t>
            </a: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36202" y="4725145"/>
            <a:ext cx="1815719" cy="169313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35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безопасных условий </a:t>
            </a:r>
            <a:r>
              <a:rPr lang="ru-RU" altLang="ru-RU" sz="13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жизнедеятель- ности: </a:t>
            </a:r>
            <a:endParaRPr lang="ru-RU" altLang="ru-RU" sz="135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3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2 программы </a:t>
            </a:r>
          </a:p>
          <a:p>
            <a:pPr algn="ctr"/>
            <a:r>
              <a:rPr lang="ru-RU" altLang="ru-RU" sz="135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(23 931,7 тыс. руб.)</a:t>
            </a:r>
            <a:endParaRPr lang="ru-RU" altLang="ru-RU" sz="135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28071" y="4671793"/>
            <a:ext cx="1502139" cy="17274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Непрограм-мные </a:t>
            </a:r>
            <a:endParaRPr lang="ru-RU" altLang="ru-RU" sz="1500" b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(43 276,7</a:t>
            </a: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руб.)</a:t>
            </a:r>
            <a:endParaRPr lang="ru-RU" altLang="ru-RU" sz="15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5400000">
            <a:off x="7099607" y="3371174"/>
            <a:ext cx="1959068" cy="576741"/>
          </a:xfrm>
          <a:prstGeom prst="rightArrow">
            <a:avLst>
              <a:gd name="adj1" fmla="val 50000"/>
              <a:gd name="adj2" fmla="val 43473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углом 10"/>
          <p:cNvSpPr>
            <a:spLocks noChangeArrowheads="1"/>
          </p:cNvSpPr>
          <p:nvPr/>
        </p:nvSpPr>
        <p:spPr bwMode="auto">
          <a:xfrm rot="5400000">
            <a:off x="5620750" y="3573727"/>
            <a:ext cx="1078973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3" name="Стрелка углом 12"/>
          <p:cNvSpPr>
            <a:spLocks noChangeArrowheads="1"/>
          </p:cNvSpPr>
          <p:nvPr/>
        </p:nvSpPr>
        <p:spPr bwMode="auto">
          <a:xfrm rot="16200000" flipH="1">
            <a:off x="719636" y="3610503"/>
            <a:ext cx="1152525" cy="936625"/>
          </a:xfrm>
          <a:custGeom>
            <a:avLst/>
            <a:gdLst>
              <a:gd name="T0" fmla="*/ 1476164 w 1728192"/>
              <a:gd name="T1" fmla="*/ 0 h 1008112"/>
              <a:gd name="T2" fmla="*/ 1476164 w 1728192"/>
              <a:gd name="T3" fmla="*/ 504056 h 1008112"/>
              <a:gd name="T4" fmla="*/ 126014 w 1728192"/>
              <a:gd name="T5" fmla="*/ 1008112 h 1008112"/>
              <a:gd name="T6" fmla="*/ 1728192 w 1728192"/>
              <a:gd name="T7" fmla="*/ 252028 h 1008112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728192"/>
              <a:gd name="T13" fmla="*/ 0 h 1008112"/>
              <a:gd name="T14" fmla="*/ 1728192 w 1728192"/>
              <a:gd name="T15" fmla="*/ 1008112 h 1008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192" h="1008112">
                <a:moveTo>
                  <a:pt x="0" y="1008112"/>
                </a:moveTo>
                <a:lnTo>
                  <a:pt x="0" y="567063"/>
                </a:lnTo>
                <a:cubicBezTo>
                  <a:pt x="0" y="323478"/>
                  <a:pt x="197464" y="126014"/>
                  <a:pt x="441049" y="126015"/>
                </a:cubicBezTo>
                <a:cubicBezTo>
                  <a:pt x="441049" y="126015"/>
                  <a:pt x="441049" y="126015"/>
                  <a:pt x="441049" y="126015"/>
                </a:cubicBezTo>
                <a:lnTo>
                  <a:pt x="1476164" y="126014"/>
                </a:lnTo>
                <a:lnTo>
                  <a:pt x="1476164" y="0"/>
                </a:lnTo>
                <a:lnTo>
                  <a:pt x="1728192" y="252028"/>
                </a:lnTo>
                <a:lnTo>
                  <a:pt x="1476164" y="504056"/>
                </a:lnTo>
                <a:lnTo>
                  <a:pt x="1476164" y="378042"/>
                </a:lnTo>
                <a:lnTo>
                  <a:pt x="441049" y="378042"/>
                </a:lnTo>
                <a:lnTo>
                  <a:pt x="441048" y="378042"/>
                </a:lnTo>
                <a:cubicBezTo>
                  <a:pt x="336655" y="378042"/>
                  <a:pt x="252028" y="462669"/>
                  <a:pt x="252028" y="567062"/>
                </a:cubicBezTo>
                <a:lnTo>
                  <a:pt x="252028" y="1008112"/>
                </a:lnTo>
                <a:close/>
              </a:path>
            </a:pathLst>
          </a:cu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5400000">
            <a:off x="2275890" y="3782897"/>
            <a:ext cx="1136526" cy="575841"/>
          </a:xfrm>
          <a:prstGeom prst="rightArrow">
            <a:avLst>
              <a:gd name="adj1" fmla="val 50000"/>
              <a:gd name="adj2" fmla="val 2971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Прямоугольник 1"/>
          <p:cNvSpPr/>
          <p:nvPr/>
        </p:nvSpPr>
        <p:spPr>
          <a:xfrm>
            <a:off x="375683" y="260648"/>
            <a:ext cx="6760911" cy="6030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700" b="1" dirty="0">
                <a:latin typeface="Liberation Serif" panose="02020603050405020304" pitchFamily="18" charset="0"/>
              </a:rPr>
              <a:t>Структура бюджета </a:t>
            </a:r>
            <a:r>
              <a:rPr lang="ru-RU" altLang="ru-RU" sz="1700" b="1" dirty="0" smtClean="0">
                <a:latin typeface="Liberation Serif" panose="02020603050405020304" pitchFamily="18" charset="0"/>
              </a:rPr>
              <a:t>городского округа Сухой Лог </a:t>
            </a:r>
          </a:p>
          <a:p>
            <a:pPr algn="ctr"/>
            <a:r>
              <a:rPr lang="ru-RU" altLang="ru-RU" sz="1700" b="1" dirty="0" smtClean="0">
                <a:latin typeface="Liberation Serif" panose="02020603050405020304" pitchFamily="18" charset="0"/>
              </a:rPr>
              <a:t> </a:t>
            </a:r>
            <a:r>
              <a:rPr lang="ru-RU" altLang="ru-RU" sz="1700" b="1" dirty="0">
                <a:latin typeface="Liberation Serif" panose="02020603050405020304" pitchFamily="18" charset="0"/>
              </a:rPr>
              <a:t>по «программному» принципу</a:t>
            </a:r>
          </a:p>
        </p:txBody>
      </p:sp>
      <p:sp>
        <p:nvSpPr>
          <p:cNvPr id="9" name="Прямоугольник 1"/>
          <p:cNvSpPr/>
          <p:nvPr/>
        </p:nvSpPr>
        <p:spPr>
          <a:xfrm>
            <a:off x="375683" y="989391"/>
            <a:ext cx="3869849" cy="536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2000" b="1" dirty="0">
                <a:latin typeface="Liberation Serif" panose="02020603050405020304" pitchFamily="18" charset="0"/>
              </a:rPr>
              <a:t>Бюджет </a:t>
            </a:r>
            <a:r>
              <a:rPr lang="ru-RU" altLang="ru-RU" sz="2000" b="1" dirty="0" smtClean="0">
                <a:latin typeface="Liberation Serif" panose="02020603050405020304" pitchFamily="18" charset="0"/>
              </a:rPr>
              <a:t>ГО</a:t>
            </a:r>
            <a:endParaRPr lang="ru-RU" alt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10" name="Стрелка вправо 13"/>
          <p:cNvSpPr>
            <a:spLocks noChangeArrowheads="1"/>
          </p:cNvSpPr>
          <p:nvPr/>
        </p:nvSpPr>
        <p:spPr bwMode="auto">
          <a:xfrm rot="5400000">
            <a:off x="2079234" y="1530828"/>
            <a:ext cx="274394" cy="390656"/>
          </a:xfrm>
          <a:prstGeom prst="rightArrow">
            <a:avLst>
              <a:gd name="adj1" fmla="val 50000"/>
              <a:gd name="adj2" fmla="val 19796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390490" y="1870771"/>
            <a:ext cx="7853917" cy="5214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endParaRPr lang="ru-RU" altLang="ru-RU" sz="2000" b="1" dirty="0" smtClean="0"/>
          </a:p>
          <a:p>
            <a:pPr algn="ctr"/>
            <a:r>
              <a:rPr lang="ru-RU" altLang="ru-RU" sz="2000" b="1" dirty="0" smtClean="0">
                <a:latin typeface="Liberation Serif" panose="02020603050405020304" pitchFamily="18" charset="0"/>
              </a:rPr>
              <a:t>Программные </a:t>
            </a:r>
            <a:r>
              <a:rPr lang="ru-RU" altLang="ru-RU" sz="2000" b="1" dirty="0">
                <a:latin typeface="Liberation Serif" panose="02020603050405020304" pitchFamily="18" charset="0"/>
              </a:rPr>
              <a:t>и непрограммные расходы</a:t>
            </a:r>
          </a:p>
          <a:p>
            <a:pPr algn="ctr"/>
            <a:endParaRPr lang="ru-RU" altLang="ru-RU" sz="2000" b="1" dirty="0">
              <a:latin typeface="Liberation Serif" panose="02020603050405020304" pitchFamily="18" charset="0"/>
            </a:endParaRPr>
          </a:p>
        </p:txBody>
      </p:sp>
      <p:sp>
        <p:nvSpPr>
          <p:cNvPr id="15" name="Стрелка вправо 13"/>
          <p:cNvSpPr>
            <a:spLocks noChangeArrowheads="1"/>
          </p:cNvSpPr>
          <p:nvPr/>
        </p:nvSpPr>
        <p:spPr bwMode="auto">
          <a:xfrm rot="5400000">
            <a:off x="4176427" y="3754132"/>
            <a:ext cx="1078972" cy="575816"/>
          </a:xfrm>
          <a:prstGeom prst="rightArrow">
            <a:avLst>
              <a:gd name="adj1" fmla="val 50000"/>
              <a:gd name="adj2" fmla="val 30810"/>
            </a:avLst>
          </a:prstGeom>
          <a:noFill/>
          <a:ln w="25400" algn="ctr">
            <a:solidFill>
              <a:srgbClr val="3792AA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3968883" y="4671793"/>
            <a:ext cx="1494059" cy="17464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altLang="ru-RU" sz="15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Поддержка отраслей </a:t>
            </a:r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экономики:</a:t>
            </a:r>
            <a:endParaRPr lang="ru-RU" altLang="ru-RU" sz="15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5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3 программы (231 822,8 тыс. руб.)</a:t>
            </a:r>
            <a:endParaRPr lang="ru-RU" altLang="ru-RU" sz="1500" b="1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05015"/>
              </p:ext>
            </p:extLst>
          </p:nvPr>
        </p:nvGraphicFramePr>
        <p:xfrm>
          <a:off x="323528" y="2007720"/>
          <a:ext cx="8499483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Источники финансирования дефицита бюджета</a:t>
            </a:r>
            <a:endParaRPr lang="ru-RU" sz="28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4049" y="5589240"/>
            <a:ext cx="3270411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Муниципальный долг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131850" y="5068886"/>
            <a:ext cx="3897919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768364" y="980728"/>
            <a:ext cx="7786743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профицит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дефицит</a:t>
            </a:r>
            <a:r>
              <a:rPr lang="ru-RU" sz="1500" dirty="0">
                <a:latin typeface="Liberation Serif" panose="02020603050405020304" pitchFamily="18" charset="0"/>
              </a:rPr>
              <a:t>.</a:t>
            </a:r>
            <a:endParaRPr lang="ru-RU" sz="1500" b="1" u="sng" dirty="0"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ttps://fonoteka.top/uploads/posts/2024-01/1705913965_fonoteka-top-p-sukhoi-log-gorod-krasivo-foni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26" y="174593"/>
            <a:ext cx="6423670" cy="64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5008" y="2602387"/>
            <a:ext cx="21967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Контактная </a:t>
            </a:r>
            <a:endParaRPr lang="ru-RU" sz="2900" dirty="0" smtClean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900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itchFamily="18" charset="0"/>
              </a:rPr>
              <a:t>информация</a:t>
            </a:r>
            <a:endParaRPr lang="ru-RU" sz="2900" dirty="0">
              <a:solidFill>
                <a:srgbClr val="00206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678854" y="185973"/>
            <a:ext cx="617961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8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Благодарим </a:t>
            </a:r>
            <a:r>
              <a:rPr lang="ru-RU" sz="3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5" y="174593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60648"/>
            <a:ext cx="8186737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Основные параметры исполнения бюджета </a:t>
            </a:r>
            <a:b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городского округа Сухой Лог за 2023  год</a:t>
            </a:r>
            <a: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/>
            </a:r>
            <a:br>
              <a:rPr lang="ru-RU" sz="21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endParaRPr lang="ru-RU" sz="19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143240" y="2500306"/>
            <a:ext cx="2786083" cy="1785950"/>
          </a:xfrm>
          <a:prstGeom prst="quad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Liberation Serif" panose="02020603050405020304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4106" y="2162820"/>
            <a:ext cx="7986133" cy="428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Доходы бюджета  </a:t>
            </a:r>
            <a:r>
              <a:rPr lang="ru-RU" b="1" dirty="0" smtClean="0">
                <a:solidFill>
                  <a:schemeClr val="dk1"/>
                </a:solidFill>
                <a:latin typeface="Liberation Serif" panose="02020603050405020304" pitchFamily="18" charset="0"/>
              </a:rPr>
              <a:t>2 420 004,3 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4106" y="4286248"/>
            <a:ext cx="8059862" cy="4286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Расходы бюджета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2 444 683,2 тыс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161595" y="90033"/>
            <a:ext cx="1071570" cy="2891720"/>
          </a:xfrm>
          <a:prstGeom prst="homePlate">
            <a:avLst>
              <a:gd name="adj" fmla="val 484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Налоговые </a:t>
            </a:r>
            <a:r>
              <a:rPr lang="ru-RU" sz="1500" dirty="0" smtClean="0">
                <a:latin typeface="Liberation Serif" panose="02020603050405020304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500" dirty="0" smtClean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789 927,1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500" dirty="0">
                <a:latin typeface="Liberation Serif" panose="02020603050405020304" pitchFamily="18" charset="0"/>
              </a:rPr>
              <a:t>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4000496" y="331658"/>
            <a:ext cx="1071570" cy="242889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500" dirty="0">
                <a:latin typeface="Liberation Serif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500" dirty="0" smtClean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78 879,2 </a:t>
            </a:r>
            <a:r>
              <a:rPr lang="ru-RU" sz="15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500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865418" y="74223"/>
            <a:ext cx="1071576" cy="2943769"/>
          </a:xfrm>
          <a:prstGeom prst="homePlate">
            <a:avLst>
              <a:gd name="adj" fmla="val 50813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400" dirty="0">
                <a:latin typeface="Liberation Serif" panose="02020603050405020304" pitchFamily="18" charset="0"/>
              </a:rPr>
              <a:t>Безвозмездные </a:t>
            </a:r>
            <a:r>
              <a:rPr lang="ru-RU" sz="1400" dirty="0" smtClean="0">
                <a:latin typeface="Liberation Serif" panose="02020603050405020304" pitchFamily="18" charset="0"/>
              </a:rPr>
              <a:t>поступления</a:t>
            </a:r>
          </a:p>
          <a:p>
            <a:pPr algn="ctr">
              <a:defRPr/>
            </a:pPr>
            <a:r>
              <a:rPr lang="ru-RU" sz="1400" dirty="0" smtClean="0">
                <a:latin typeface="Liberation Serif" panose="02020603050405020304" pitchFamily="18" charset="0"/>
              </a:rPr>
              <a:t> </a:t>
            </a:r>
            <a:r>
              <a:rPr lang="ru-RU" sz="1400" i="1" dirty="0">
                <a:latin typeface="Liberation Serif" panose="02020603050405020304" pitchFamily="18" charset="0"/>
              </a:rPr>
              <a:t>(с учетом возвратов)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Liberation Serif" panose="02020603050405020304" pitchFamily="18" charset="0"/>
                <a:ea typeface="Times New Roman"/>
                <a:cs typeface="Liberation Serif"/>
              </a:rPr>
              <a:t>1 551 198,0 </a:t>
            </a:r>
            <a:r>
              <a:rPr lang="ru-RU" sz="1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тыс</a:t>
            </a:r>
            <a:r>
              <a:rPr lang="ru-RU" sz="1400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2" y="4929199"/>
            <a:ext cx="1643075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1 490 220,5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643173" y="4929199"/>
            <a:ext cx="1643075" cy="714380"/>
          </a:xfrm>
          <a:prstGeom prst="homePlate">
            <a:avLst>
              <a:gd name="adj" fmla="val 1157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171 091,1  тыс. руб</a:t>
            </a:r>
            <a:r>
              <a:rPr lang="ru-RU" sz="1200" b="1" dirty="0">
                <a:latin typeface="Liberation Serif" panose="02020603050405020304" pitchFamily="18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858017" y="4929199"/>
            <a:ext cx="1785951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158 202,8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71473" y="5857893"/>
            <a:ext cx="1571636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125 844,5  тыс</a:t>
            </a:r>
            <a:r>
              <a:rPr lang="ru-RU" sz="1200" b="1" dirty="0">
                <a:latin typeface="Liberation Serif" panose="02020603050405020304" pitchFamily="18" charset="0"/>
              </a:rPr>
              <a:t>. 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14613" y="5857893"/>
            <a:ext cx="1500199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114 479,3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14876" y="5857893"/>
            <a:ext cx="1643075" cy="785818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133 391,8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3" y="5857893"/>
            <a:ext cx="1714515" cy="785818"/>
          </a:xfrm>
          <a:prstGeom prst="homePlate">
            <a:avLst>
              <a:gd name="adj" fmla="val 1012"/>
            </a:avLst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35 115,3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4106" y="2825256"/>
            <a:ext cx="2143140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51 964,9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руб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7099" y="2825256"/>
            <a:ext cx="2143140" cy="12144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Liberation Serif" panose="02020603050405020304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52 494,8  руб</a:t>
            </a:r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714876" y="4929199"/>
            <a:ext cx="1714512" cy="714380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Liberation Serif" panose="02020603050405020304" pitchFamily="18" charset="0"/>
              </a:rPr>
              <a:t>ЖКХ</a:t>
            </a:r>
          </a:p>
          <a:p>
            <a:pPr algn="ctr">
              <a:defRPr/>
            </a:pPr>
            <a:r>
              <a:rPr lang="ru-RU" sz="1200" b="1" dirty="0" smtClean="0">
                <a:latin typeface="Liberation Serif" panose="02020603050405020304" pitchFamily="18" charset="0"/>
              </a:rPr>
              <a:t>216 338,0  тыс</a:t>
            </a:r>
            <a:r>
              <a:rPr lang="ru-RU" sz="1200" b="1" dirty="0">
                <a:latin typeface="Liberation Serif" panose="02020603050405020304" pitchFamily="18" charset="0"/>
              </a:rPr>
              <a:t>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29001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500688" y="4714876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715250" y="4714876"/>
            <a:ext cx="46039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357292" y="5715016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8357" y="5714208"/>
            <a:ext cx="142875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29251" y="5715001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715251" y="5715001"/>
            <a:ext cx="1428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530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758468"/>
              </p:ext>
            </p:extLst>
          </p:nvPr>
        </p:nvGraphicFramePr>
        <p:xfrm>
          <a:off x="179388" y="2549525"/>
          <a:ext cx="8785225" cy="3846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3" name="Лист" r:id="rId3" imgW="7505644" imgH="3286170" progId="Excel.Sheet.8">
                  <p:embed/>
                </p:oleObj>
              </mc:Choice>
              <mc:Fallback>
                <p:oleObj name="Лист" r:id="rId3" imgW="7505644" imgH="328617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549525"/>
                        <a:ext cx="8785225" cy="38465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483768" y="548680"/>
            <a:ext cx="6447586" cy="981892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Структура доходов бюджета за 2023 год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412" y="332656"/>
            <a:ext cx="1605256" cy="119791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562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975766" y="188640"/>
            <a:ext cx="7428074" cy="432048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Мы все - налогоплательщики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539552" y="1499793"/>
            <a:ext cx="5735484" cy="5115840"/>
          </a:xfrm>
          <a:prstGeom prst="ellipse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9632" y="1349479"/>
            <a:ext cx="1512169" cy="1512919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Liberation Serif" panose="02020603050405020304" pitchFamily="18" charset="0"/>
              </a:rPr>
              <a:t>Общая ставка налога 13%</a:t>
            </a:r>
            <a:endParaRPr lang="ru-RU" sz="1400" b="1" dirty="0">
              <a:latin typeface="Liberation Serif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87625" y="5116103"/>
            <a:ext cx="1584176" cy="1496773"/>
          </a:xfrm>
          <a:prstGeom prst="ellipse">
            <a:avLst/>
          </a:prstGeom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Liberation Serif" panose="02020603050405020304" pitchFamily="18" charset="0"/>
              </a:rPr>
              <a:t>В отдельных случаях ставка   9%, 15%, 30%,  35%</a:t>
            </a:r>
            <a:endParaRPr lang="ru-RU" sz="1200" b="1" dirty="0">
              <a:latin typeface="Liberation Serif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15185" y="1112259"/>
            <a:ext cx="1157150" cy="10674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Ставка налога 0,2 %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91880" y="1545395"/>
            <a:ext cx="0" cy="511584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540000" y="4093088"/>
            <a:ext cx="2735036" cy="2045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359105" y="2438535"/>
            <a:ext cx="1101056" cy="102078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Ставка налога 0,3%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31848" y="4323244"/>
            <a:ext cx="1172064" cy="109260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3176846"/>
            <a:ext cx="234464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Налог на доходы физических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593 985,2 тыс. руб.</a:t>
            </a:r>
          </a:p>
          <a:p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3869" y="2450025"/>
            <a:ext cx="1934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Налог на имущество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физических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лиц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14 916,9 тыс.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42128" y="4269384"/>
            <a:ext cx="17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Земельный налог 22 383,2 тыс. руб.</a:t>
            </a:r>
          </a:p>
          <a:p>
            <a:pPr algn="ctr"/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568" y="4523299"/>
            <a:ext cx="9666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Ставка налога 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 0,1 %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0373" y="620688"/>
            <a:ext cx="4161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Ставка налога исходя из кадастровой стоимости объектов</a:t>
            </a:r>
            <a:endParaRPr lang="ru-RU" sz="1600" b="1" u="sng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8003" y="1499793"/>
            <a:ext cx="28453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В отношении комнат, квартир</a:t>
            </a:r>
            <a:endParaRPr lang="ru-RU" sz="1300" b="1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6278" y="2616176"/>
            <a:ext cx="2447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В отношении жилых домов, гаражей, прочих объектов  </a:t>
            </a:r>
            <a:endParaRPr lang="ru-RU" sz="1300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6632" y="3951938"/>
            <a:ext cx="244721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Земельные участки для ведения индивидуального и коллектив-ного садоводства, для ведения огородничества, личного под-собного хозяйства, сенокоше-ния, животноводства.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09633" y="5785440"/>
            <a:ext cx="304421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</a:rPr>
              <a:t>Земельные участки под жилыми дома-ми индивидуальной застройки, под ин-дивидуальными гаражами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015185" y="5469156"/>
            <a:ext cx="1250378" cy="11872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Ставка н</a:t>
            </a:r>
          </a:p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налога  0,3 %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6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6756930"/>
              </p:ext>
            </p:extLst>
          </p:nvPr>
        </p:nvGraphicFramePr>
        <p:xfrm>
          <a:off x="467544" y="1124744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4290"/>
            <a:ext cx="748883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Структура налоговых доходов </a:t>
            </a:r>
            <a:b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бюджета в 2023 году </a:t>
            </a:r>
            <a:endParaRPr lang="ru-RU" sz="2800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31569</TotalTime>
  <Words>6749</Words>
  <Application>Microsoft Office PowerPoint</Application>
  <PresentationFormat>Экран (4:3)</PresentationFormat>
  <Paragraphs>1417</Paragraphs>
  <Slides>54</Slides>
  <Notes>24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Волна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городского округа Сухой Лог за 2023 год</vt:lpstr>
      <vt:lpstr> Основные параметры исполнения бюджета  городского округа Сухой Лог за 2023  год </vt:lpstr>
      <vt:lpstr>Структура доходов бюджета за 2023 год</vt:lpstr>
      <vt:lpstr>Мы все - налогоплательщики</vt:lpstr>
      <vt:lpstr>Структура налоговых доходов  бюджета в 2023 году </vt:lpstr>
      <vt:lpstr>Поступление налоговых платежей в бюджет за 2023 год</vt:lpstr>
      <vt:lpstr>Динамика поступлений налога на доходы физических лиц в бюджет  за 2021 - 2023 годы</vt:lpstr>
      <vt:lpstr>Динамика поступлений налоговых  платежей в бюджет за 2021-2023 годы</vt:lpstr>
      <vt:lpstr>Поступление неналоговых платежей  в бюджет за 2023 год</vt:lpstr>
      <vt:lpstr>Структура неналоговых доходов бюджета  в 2023 году</vt:lpstr>
      <vt:lpstr>Динамика поступлений неналоговых платежей в бюджет 2022 – 2023 годы</vt:lpstr>
      <vt:lpstr>Структура безвозмездных  поступлений в 2023 году</vt:lpstr>
      <vt:lpstr>Безвозмездные поступления в бюджет  за 2023 год</vt:lpstr>
      <vt:lpstr>Динамика безвозмездных поступлений в бюджет за 2022-2023 годы</vt:lpstr>
      <vt:lpstr>Недоимка по налоговым и неналоговым доходам</vt:lpstr>
      <vt:lpstr>Сведения об исполнении бюджета городского округа Сухой Лог за 2021 - 2023  годы в сравнении с бюджетами других городских округов</vt:lpstr>
      <vt:lpstr>Функциональная структура расходов за 2023 год</vt:lpstr>
      <vt:lpstr>Презентация PowerPoint</vt:lpstr>
      <vt:lpstr>Презентация PowerPoint</vt:lpstr>
      <vt:lpstr>    Социально - значимые расходы в 2023 году </vt:lpstr>
      <vt:lpstr>Исполнение бюджета го Сухой Лог по расходам  за 2023 год в разрезе главных распорядителей бюджетных средств (ГРБС)</vt:lpstr>
      <vt:lpstr>Муниципальная программа – это документ, определяющий цели и задачи муниципальной политики в определенной сфере, способы их достижения, примерные объемы используемых финансовых ресурсов</vt:lpstr>
      <vt:lpstr>Презентация PowerPoint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расходов бюджета городского округа Сухой Лог в расчете на одного жителя</vt:lpstr>
      <vt:lpstr>Презентация PowerPoint</vt:lpstr>
      <vt:lpstr>Источники финансирования дефицита бюджета</vt:lpstr>
      <vt:lpstr>Презентация PowerPoint</vt:lpstr>
    </vt:vector>
  </TitlesOfParts>
  <Company>ФУ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Пользователь</cp:lastModifiedBy>
  <cp:revision>3005</cp:revision>
  <cp:lastPrinted>2021-03-10T07:55:14Z</cp:lastPrinted>
  <dcterms:created xsi:type="dcterms:W3CDTF">2014-05-05T02:55:32Z</dcterms:created>
  <dcterms:modified xsi:type="dcterms:W3CDTF">2024-05-08T05:07:32Z</dcterms:modified>
</cp:coreProperties>
</file>